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256" r:id="rId2"/>
    <p:sldId id="259" r:id="rId3"/>
    <p:sldId id="261" r:id="rId4"/>
    <p:sldId id="263" r:id="rId5"/>
    <p:sldId id="264" r:id="rId6"/>
    <p:sldId id="262" r:id="rId7"/>
    <p:sldId id="313" r:id="rId8"/>
    <p:sldId id="270" r:id="rId9"/>
    <p:sldId id="356" r:id="rId10"/>
    <p:sldId id="322" r:id="rId11"/>
    <p:sldId id="509" r:id="rId12"/>
    <p:sldId id="293" r:id="rId13"/>
    <p:sldId id="366" r:id="rId14"/>
    <p:sldId id="314" r:id="rId15"/>
    <p:sldId id="373" r:id="rId16"/>
    <p:sldId id="275" r:id="rId17"/>
    <p:sldId id="308" r:id="rId18"/>
    <p:sldId id="358" r:id="rId19"/>
    <p:sldId id="371" r:id="rId20"/>
    <p:sldId id="359" r:id="rId21"/>
    <p:sldId id="372" r:id="rId22"/>
    <p:sldId id="376" r:id="rId23"/>
    <p:sldId id="377" r:id="rId24"/>
    <p:sldId id="378" r:id="rId25"/>
    <p:sldId id="379" r:id="rId26"/>
    <p:sldId id="360" r:id="rId27"/>
    <p:sldId id="414" r:id="rId28"/>
    <p:sldId id="321" r:id="rId29"/>
    <p:sldId id="506" r:id="rId30"/>
    <p:sldId id="510" r:id="rId31"/>
    <p:sldId id="311" r:id="rId32"/>
    <p:sldId id="381" r:id="rId33"/>
    <p:sldId id="383" r:id="rId34"/>
    <p:sldId id="400" r:id="rId35"/>
    <p:sldId id="402" r:id="rId36"/>
    <p:sldId id="388" r:id="rId37"/>
    <p:sldId id="389" r:id="rId38"/>
    <p:sldId id="390" r:id="rId39"/>
    <p:sldId id="411" r:id="rId40"/>
    <p:sldId id="267" r:id="rId41"/>
    <p:sldId id="305" r:id="rId42"/>
    <p:sldId id="419" r:id="rId43"/>
    <p:sldId id="494" r:id="rId44"/>
    <p:sldId id="418" r:id="rId45"/>
    <p:sldId id="301" r:id="rId46"/>
    <p:sldId id="511" r:id="rId47"/>
    <p:sldId id="512" r:id="rId48"/>
    <p:sldId id="513" r:id="rId49"/>
    <p:sldId id="514" r:id="rId50"/>
    <p:sldId id="432" r:id="rId51"/>
    <p:sldId id="440" r:id="rId52"/>
    <p:sldId id="442" r:id="rId53"/>
    <p:sldId id="326" r:id="rId54"/>
    <p:sldId id="515" r:id="rId55"/>
    <p:sldId id="462" r:id="rId56"/>
    <p:sldId id="265" r:id="rId57"/>
    <p:sldId id="266" r:id="rId58"/>
    <p:sldId id="499" r:id="rId59"/>
    <p:sldId id="500" r:id="rId60"/>
    <p:sldId id="501" r:id="rId61"/>
    <p:sldId id="502" r:id="rId62"/>
    <p:sldId id="503" r:id="rId63"/>
    <p:sldId id="504" r:id="rId64"/>
    <p:sldId id="498" r:id="rId65"/>
    <p:sldId id="507" r:id="rId66"/>
    <p:sldId id="456" r:id="rId67"/>
    <p:sldId id="455" r:id="rId68"/>
    <p:sldId id="457" r:id="rId69"/>
    <p:sldId id="473" r:id="rId70"/>
    <p:sldId id="508" r:id="rId71"/>
    <p:sldId id="505" r:id="rId72"/>
    <p:sldId id="497"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85376" autoAdjust="0"/>
  </p:normalViewPr>
  <p:slideViewPr>
    <p:cSldViewPr snapToGrid="0">
      <p:cViewPr varScale="1">
        <p:scale>
          <a:sx n="65" d="100"/>
          <a:sy n="65" d="100"/>
        </p:scale>
        <p:origin x="60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21FBC8-D0B6-4A4D-8FD5-D4C03400CAC6}" type="datetimeFigureOut">
              <a:rPr lang="en-US" smtClean="0"/>
              <a:t>5/8/2025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05828-8A86-47DB-AB15-73C6916966B8}" type="slidenum">
              <a:rPr lang="en-US" smtClean="0"/>
              <a:t>‹#›</a:t>
            </a:fld>
            <a:endParaRPr lang="en-US"/>
          </a:p>
        </p:txBody>
      </p:sp>
    </p:spTree>
    <p:extLst>
      <p:ext uri="{BB962C8B-B14F-4D97-AF65-F5344CB8AC3E}">
        <p14:creationId xmlns:p14="http://schemas.microsoft.com/office/powerpoint/2010/main" val="1362912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adamtkocsis.com/se3-gplates/assignmen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ciencedirect.com/science/article/pii/S1674987118300847"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doi.org/10.5194/se-12-2087-2021"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f6bWbDl2ItM&amp;ab_channel=FacultyofSciences%2CEngineering%26Technology"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ebsites.pmc.ucsc.edu/~glatz/geodynamo.html"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asa.gov/mission_pages/sunearth/news/News051213-flare.html#:~:text=On%20May%2013%2C%202013%2C%20the,that%20occurred%2014%20hours%20earlier."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asa.gov/mission_pages/sunearth/news/News051213-flare.html#:~:text=On%20May%2013%2C%202013%2C%20the,that%20occurred%2014%20hours%20earlier."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biocrameri.ch/"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www.fabiocrameri.ch/ws/media-library/f1af59ac78a14722b1b41d3c3ee724fa/2019_elsevier_crameri_etal.pdf" TargetMode="External"/><Relationship Id="rId4" Type="http://schemas.openxmlformats.org/officeDocument/2006/relationships/hyperlink" Target="https://creativecommons.org/licenses/by-sa/4.0/" TargetMode="Externa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doi.org/10.1038/s41467-020-17522-9" TargetMode="External"/><Relationship Id="rId3" Type="http://schemas.openxmlformats.org/officeDocument/2006/relationships/hyperlink" Target="https://www.fabiocrameri.ch/ocean-plate-tectonics/" TargetMode="External"/><Relationship Id="rId7" Type="http://schemas.openxmlformats.org/officeDocument/2006/relationships/hyperlink" Target="https://doi.org/10.31223/X51P78"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creativecommons.org/licenses/by-sa/4.0/" TargetMode="External"/><Relationship Id="rId5" Type="http://schemas.openxmlformats.org/officeDocument/2006/relationships/hyperlink" Target="https://www.fabiocrameri.ch/" TargetMode="External"/><Relationship Id="rId4" Type="http://schemas.openxmlformats.org/officeDocument/2006/relationships/hyperlink" Target="https://www.fabiocrameri.ch/colourmaps/"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youtu.be/UEEFlmxVh94"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adamtkocsis.com/se3-gplates/"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nature.com/articles/s41598-023-37117-w" TargetMode="External"/><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https://besjournals.onlinelibrary.wiley.com/doi/full/10.1111/2041-210X.14204"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besjournals.onlinelibrary.wiley.com/doi/full/10.1111/2041-210X.14204#mee314204-bib-0037" TargetMode="External"/><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hyperlink" Target="https://besjournals.onlinelibrary.wiley.com/doi/full/10.1111/2041-210X.14204#mee314204-bib-0018"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biocrameri.ch/"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doi.org/10.1186/s40645-016-0103-8" TargetMode="External"/><Relationship Id="rId4" Type="http://schemas.openxmlformats.org/officeDocument/2006/relationships/hyperlink" Target="https://creativecommons.org/licenses/by-sa/4.0/"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doi.org/10.5194/se-12-2087-2021"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ciencedirect.com/science/article/pii/S1674987118300847"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biocrameri.ch/colourmaps/"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creativecommons.org/licenses/by-sa/4.0/" TargetMode="External"/><Relationship Id="rId4" Type="http://schemas.openxmlformats.org/officeDocument/2006/relationships/hyperlink" Target="https://www.fabiocrameri.ch/"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biocrameri.ch/colourmaps/"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creativecommons.org/licenses/by-sa/4.0/" TargetMode="External"/><Relationship Id="rId4" Type="http://schemas.openxmlformats.org/officeDocument/2006/relationships/hyperlink" Target="https://www.fabiocrameri.ch/"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The Assignment | </a:t>
            </a:r>
            <a:r>
              <a:rPr lang="en-US" dirty="0" err="1">
                <a:hlinkClick r:id="rId3"/>
              </a:rPr>
              <a:t>GPlates</a:t>
            </a:r>
            <a:r>
              <a:rPr lang="en-US" dirty="0">
                <a:hlinkClick r:id="rId3"/>
              </a:rPr>
              <a:t> for System </a:t>
            </a:r>
            <a:r>
              <a:rPr lang="en-US" dirty="0" err="1">
                <a:hlinkClick r:id="rId3"/>
              </a:rPr>
              <a:t>Erde</a:t>
            </a:r>
            <a:r>
              <a:rPr lang="en-US" dirty="0">
                <a:hlinkClick r:id="rId3"/>
              </a:rPr>
              <a:t> III. (adamtkocsis.com)</a:t>
            </a:r>
            <a:endParaRPr lang="en-US" dirty="0"/>
          </a:p>
          <a:p>
            <a:endParaRPr lang="en-US" dirty="0"/>
          </a:p>
        </p:txBody>
      </p:sp>
      <p:sp>
        <p:nvSpPr>
          <p:cNvPr id="4" name="Slide Number Placeholder 3"/>
          <p:cNvSpPr>
            <a:spLocks noGrp="1"/>
          </p:cNvSpPr>
          <p:nvPr>
            <p:ph type="sldNum" sz="quarter" idx="5"/>
          </p:nvPr>
        </p:nvSpPr>
        <p:spPr/>
        <p:txBody>
          <a:bodyPr/>
          <a:lstStyle/>
          <a:p>
            <a:fld id="{76A05828-8A86-47DB-AB15-73C6916966B8}" type="slidenum">
              <a:rPr lang="en-US" smtClean="0"/>
              <a:t>3</a:t>
            </a:fld>
            <a:endParaRPr lang="en-US"/>
          </a:p>
        </p:txBody>
      </p:sp>
    </p:spTree>
    <p:extLst>
      <p:ext uri="{BB962C8B-B14F-4D97-AF65-F5344CB8AC3E}">
        <p14:creationId xmlns:p14="http://schemas.microsoft.com/office/powerpoint/2010/main" val="2929890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Origin of the LLSVPs at the base of the mantle is a consequence of plate tectonics – A petrological and geochemical perspective - ScienceDirect</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25</a:t>
            </a:fld>
            <a:endParaRPr lang="en-US"/>
          </a:p>
        </p:txBody>
      </p:sp>
    </p:spTree>
    <p:extLst>
      <p:ext uri="{BB962C8B-B14F-4D97-AF65-F5344CB8AC3E}">
        <p14:creationId xmlns:p14="http://schemas.microsoft.com/office/powerpoint/2010/main" val="1973810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b="0" i="0" dirty="0">
                <a:solidFill>
                  <a:srgbClr val="4A4A4A"/>
                </a:solidFill>
                <a:effectLst/>
                <a:latin typeface="inherit"/>
              </a:rPr>
              <a:t>Creator: Anna </a:t>
            </a:r>
            <a:r>
              <a:rPr lang="en-US" b="0" i="0" dirty="0" err="1">
                <a:solidFill>
                  <a:srgbClr val="4A4A4A"/>
                </a:solidFill>
                <a:effectLst/>
                <a:latin typeface="inherit"/>
              </a:rPr>
              <a:t>Gülcher</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17.12.2022</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3"/>
              </a:rPr>
              <a:t>Attribution-</a:t>
            </a:r>
            <a:r>
              <a:rPr lang="en-US" b="0" i="0" u="sng" dirty="0" err="1">
                <a:solidFill>
                  <a:srgbClr val="46555B"/>
                </a:solidFill>
                <a:effectLst/>
                <a:latin typeface="inherit"/>
                <a:hlinkClick r:id="rId3"/>
              </a:rPr>
              <a:t>ShareAlike</a:t>
            </a:r>
            <a:r>
              <a:rPr lang="en-US" b="0" i="0" u="sng" dirty="0">
                <a:solidFill>
                  <a:srgbClr val="46555B"/>
                </a:solidFill>
                <a:effectLst/>
                <a:latin typeface="inherit"/>
                <a:hlinkClick r:id="rId3"/>
              </a:rPr>
              <a:t> 4.0 International (CC BY-NC-SA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These graphics by Anna </a:t>
            </a:r>
            <a:r>
              <a:rPr lang="en-US" b="0" i="1" dirty="0" err="1">
                <a:solidFill>
                  <a:srgbClr val="4A4A4A"/>
                </a:solidFill>
                <a:effectLst/>
                <a:latin typeface="inherit"/>
              </a:rPr>
              <a:t>Gülcher</a:t>
            </a:r>
            <a:r>
              <a:rPr lang="en-US" b="0" i="1" dirty="0">
                <a:solidFill>
                  <a:srgbClr val="4A4A4A"/>
                </a:solidFill>
                <a:effectLst/>
                <a:latin typeface="inherit"/>
              </a:rPr>
              <a:t> from </a:t>
            </a:r>
            <a:r>
              <a:rPr lang="en-US" b="0" i="1" dirty="0" err="1">
                <a:solidFill>
                  <a:srgbClr val="4A4A4A"/>
                </a:solidFill>
                <a:effectLst/>
                <a:latin typeface="inherit"/>
              </a:rPr>
              <a:t>Gülcher</a:t>
            </a:r>
            <a:r>
              <a:rPr lang="en-US" b="0" i="1" dirty="0">
                <a:solidFill>
                  <a:srgbClr val="4A4A4A"/>
                </a:solidFill>
                <a:effectLst/>
                <a:latin typeface="inherit"/>
              </a:rPr>
              <a:t> et al. (2021) are available via the open-access s-Ink.org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a:t>
            </a:r>
            <a:r>
              <a:rPr lang="en-US" b="0" i="0" dirty="0" err="1">
                <a:solidFill>
                  <a:srgbClr val="4A4A4A"/>
                </a:solidFill>
                <a:effectLst/>
                <a:latin typeface="inherit"/>
              </a:rPr>
              <a:t>Gülcher</a:t>
            </a:r>
            <a:r>
              <a:rPr lang="en-US" b="0" i="0" dirty="0">
                <a:solidFill>
                  <a:srgbClr val="4A4A4A"/>
                </a:solidFill>
                <a:effectLst/>
                <a:latin typeface="inherit"/>
              </a:rPr>
              <a:t>, A. J. P., Ballmer, M. D., and </a:t>
            </a:r>
            <a:r>
              <a:rPr lang="en-US" b="0" i="0" dirty="0" err="1">
                <a:solidFill>
                  <a:srgbClr val="4A4A4A"/>
                </a:solidFill>
                <a:effectLst/>
                <a:latin typeface="inherit"/>
              </a:rPr>
              <a:t>Tackley</a:t>
            </a:r>
            <a:r>
              <a:rPr lang="en-US" b="0" i="0" dirty="0">
                <a:solidFill>
                  <a:srgbClr val="4A4A4A"/>
                </a:solidFill>
                <a:effectLst/>
                <a:latin typeface="inherit"/>
              </a:rPr>
              <a:t>, P. J. (2021), Coupled dynamics and evolution of primordial and recycled heterogeneity in Earth’s lower mantle, Solid Earth, 12, 2087–2107, 2021 </a:t>
            </a:r>
            <a:r>
              <a:rPr lang="en-US" b="0" i="0" u="sng" dirty="0">
                <a:solidFill>
                  <a:srgbClr val="46555B"/>
                </a:solidFill>
                <a:effectLst/>
                <a:latin typeface="inherit"/>
                <a:hlinkClick r:id="rId4"/>
              </a:rPr>
              <a:t>https://doi.org/10.5194/se-12-2087-2021</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26</a:t>
            </a:fld>
            <a:endParaRPr lang="en-US"/>
          </a:p>
        </p:txBody>
      </p:sp>
    </p:spTree>
    <p:extLst>
      <p:ext uri="{BB962C8B-B14F-4D97-AF65-F5344CB8AC3E}">
        <p14:creationId xmlns:p14="http://schemas.microsoft.com/office/powerpoint/2010/main" val="2022089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Merdith et al 2021.</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Add it all together (with a few other things) and you get yourself a Plate Reconstruction.</a:t>
            </a:r>
          </a:p>
          <a:p>
            <a:pPr marL="0" lvl="0" indent="0" algn="l" rtl="0">
              <a:spcBef>
                <a:spcPts val="0"/>
              </a:spcBef>
              <a:spcAft>
                <a:spcPts val="0"/>
              </a:spcAft>
              <a:buNone/>
            </a:pPr>
            <a:endParaRPr lang="en-US" dirty="0"/>
          </a:p>
          <a:p>
            <a:pPr marL="0" lvl="0" indent="0" algn="l" rtl="0">
              <a:spcBef>
                <a:spcPts val="0"/>
              </a:spcBef>
              <a:spcAft>
                <a:spcPts val="0"/>
              </a:spcAft>
              <a:buNone/>
            </a:pPr>
            <a:r>
              <a:rPr lang="en-AU" dirty="0">
                <a:hlinkClick r:id="rId3"/>
              </a:rPr>
              <a:t>Tectonic time-lapse: One billion years of Earth’s history in 40 seconds</a:t>
            </a:r>
            <a:r>
              <a:rPr lang="en-US" dirty="0"/>
              <a:t> </a:t>
            </a:r>
            <a:endParaRPr dirty="0"/>
          </a:p>
        </p:txBody>
      </p:sp>
      <p:sp>
        <p:nvSpPr>
          <p:cNvPr id="496" name="Google Shape;496;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hlinkClick r:id="rId3"/>
              </a:rPr>
              <a:t>Geodynamo</a:t>
            </a:r>
            <a:r>
              <a:rPr lang="en-US" dirty="0">
                <a:hlinkClick r:id="rId3"/>
              </a:rPr>
              <a:t> (ucsc.edu)</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34</a:t>
            </a:fld>
            <a:endParaRPr lang="en-US"/>
          </a:p>
        </p:txBody>
      </p:sp>
    </p:spTree>
    <p:extLst>
      <p:ext uri="{BB962C8B-B14F-4D97-AF65-F5344CB8AC3E}">
        <p14:creationId xmlns:p14="http://schemas.microsoft.com/office/powerpoint/2010/main" val="3010030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solidFill>
                  <a:srgbClr val="000000"/>
                </a:solidFill>
                <a:effectLst/>
                <a:latin typeface="Times New Roman" panose="02020603050405020304" pitchFamily="18" charset="0"/>
              </a:rPr>
              <a:t>A snapshot of the region (yellow) where the fluid flow is the greatest. The core-mantle boundary is the blue mesh; the inner core boundary is the red mesh. Large zonal flows (eastward near the inner core and westward near the mantle) exist on an imaginary "tangent cylinder" due to the effects of large rotation, small fluid viscosity, and the presence of the solid inner core within spherical shell of the outer fluid core</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35</a:t>
            </a:fld>
            <a:endParaRPr lang="en-US"/>
          </a:p>
        </p:txBody>
      </p:sp>
    </p:spTree>
    <p:extLst>
      <p:ext uri="{BB962C8B-B14F-4D97-AF65-F5344CB8AC3E}">
        <p14:creationId xmlns:p14="http://schemas.microsoft.com/office/powerpoint/2010/main" val="156636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Three X-class Flares in 24 Hours | NASA</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37</a:t>
            </a:fld>
            <a:endParaRPr lang="en-US"/>
          </a:p>
        </p:txBody>
      </p:sp>
    </p:spTree>
    <p:extLst>
      <p:ext uri="{BB962C8B-B14F-4D97-AF65-F5344CB8AC3E}">
        <p14:creationId xmlns:p14="http://schemas.microsoft.com/office/powerpoint/2010/main" val="1226989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Three X-class Flares in 24 Hours | NASA</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38</a:t>
            </a:fld>
            <a:endParaRPr lang="en-US"/>
          </a:p>
        </p:txBody>
      </p:sp>
    </p:spTree>
    <p:extLst>
      <p:ext uri="{BB962C8B-B14F-4D97-AF65-F5344CB8AC3E}">
        <p14:creationId xmlns:p14="http://schemas.microsoft.com/office/powerpoint/2010/main" val="3002270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https://www.youtube.com/watch?v=_0mdH8NtJXE</a:t>
            </a:r>
          </a:p>
        </p:txBody>
      </p:sp>
      <p:sp>
        <p:nvSpPr>
          <p:cNvPr id="4" name="Slide Number Placeholder 3"/>
          <p:cNvSpPr>
            <a:spLocks noGrp="1"/>
          </p:cNvSpPr>
          <p:nvPr>
            <p:ph type="sldNum" sz="quarter" idx="5"/>
          </p:nvPr>
        </p:nvSpPr>
        <p:spPr/>
        <p:txBody>
          <a:bodyPr/>
          <a:lstStyle/>
          <a:p>
            <a:fld id="{886EE2FA-82B5-4569-9418-9B2E0A5C87C9}" type="slidenum">
              <a:rPr lang="en-US" smtClean="0"/>
              <a:t>43</a:t>
            </a:fld>
            <a:endParaRPr lang="en-US"/>
          </a:p>
        </p:txBody>
      </p:sp>
    </p:spTree>
    <p:extLst>
      <p:ext uri="{BB962C8B-B14F-4D97-AF65-F5344CB8AC3E}">
        <p14:creationId xmlns:p14="http://schemas.microsoft.com/office/powerpoint/2010/main" val="336470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4A4A4A"/>
                </a:solidFill>
                <a:effectLst/>
                <a:latin typeface="inherit"/>
              </a:rPr>
              <a:t>Illustration of how plates move across the Earth. The motion of (almost) rigid surface portions on a sphere can be described by a rotation around a rotation axis, which cuts the surface at the so-called Euler pole. This relative motion of the plates is mainly accommodated by </a:t>
            </a:r>
            <a:r>
              <a:rPr lang="en-US" b="1" i="0" dirty="0" err="1">
                <a:solidFill>
                  <a:srgbClr val="4A4A4A"/>
                </a:solidFill>
                <a:effectLst/>
                <a:latin typeface="inherit"/>
              </a:rPr>
              <a:t>localised</a:t>
            </a:r>
            <a:r>
              <a:rPr lang="en-US" b="1" i="0" dirty="0">
                <a:solidFill>
                  <a:srgbClr val="4A4A4A"/>
                </a:solidFill>
                <a:effectLst/>
                <a:latin typeface="inherit"/>
              </a:rPr>
              <a:t> deformation at plate boundaries. Three general types of plate boundaries exist: transform plate boundaries allow the plates to move alongside each other, and convergent and divergent plate boundaries allow for plate destruction and creation, respectively. Transform and divergent plate boundaries are almost straight features, but spreading ridges are generally offset laterally by transform intersections. Subduction zones are usually arcuate (i.e., concave toward the upper plate) due to interaction with mantle flow. Variations of these plate boundaries exist depending on the given combination of upper and lower plate nature (i.e., continental or oceanic).</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a:solidFill>
                  <a:srgbClr val="46555B"/>
                </a:solidFill>
                <a:effectLst/>
                <a:latin typeface="inherit"/>
                <a:hlinkClick r:id="rId3"/>
              </a:rPr>
              <a:t>Fabio </a:t>
            </a:r>
            <a:r>
              <a:rPr lang="en-US" b="0" i="0" u="sng" dirty="0" err="1">
                <a:solidFill>
                  <a:srgbClr val="46555B"/>
                </a:solidFill>
                <a:effectLst/>
                <a:latin typeface="inherit"/>
                <a:hlinkClick r:id="rId3"/>
              </a:rPr>
              <a:t>Crameri</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23.08.2021</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4"/>
              </a:rPr>
              <a:t>Attribution-</a:t>
            </a:r>
            <a:r>
              <a:rPr lang="en-US" b="0" i="0" u="sng" dirty="0" err="1">
                <a:solidFill>
                  <a:srgbClr val="46555B"/>
                </a:solidFill>
                <a:effectLst/>
                <a:latin typeface="inherit"/>
                <a:hlinkClick r:id="rId4"/>
              </a:rPr>
              <a:t>ShareAlike</a:t>
            </a:r>
            <a:r>
              <a:rPr lang="en-US" b="0" i="0" u="sng" dirty="0">
                <a:solidFill>
                  <a:srgbClr val="46555B"/>
                </a:solidFill>
                <a:effectLst/>
                <a:latin typeface="inherit"/>
                <a:hlinkClick r:id="rId4"/>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Fabio </a:t>
            </a:r>
            <a:r>
              <a:rPr lang="en-US" b="0" i="1" dirty="0" err="1">
                <a:solidFill>
                  <a:srgbClr val="4A4A4A"/>
                </a:solidFill>
                <a:effectLst/>
                <a:latin typeface="inherit"/>
              </a:rPr>
              <a:t>Crameri</a:t>
            </a:r>
            <a:r>
              <a:rPr lang="en-US" b="0" i="1" dirty="0">
                <a:solidFill>
                  <a:srgbClr val="4A4A4A"/>
                </a:solidFill>
                <a:effectLst/>
                <a:latin typeface="inherit"/>
              </a:rPr>
              <a:t> from </a:t>
            </a:r>
            <a:r>
              <a:rPr lang="en-US" b="0" i="1" dirty="0" err="1">
                <a:solidFill>
                  <a:srgbClr val="4A4A4A"/>
                </a:solidFill>
                <a:effectLst/>
                <a:latin typeface="inherit"/>
              </a:rPr>
              <a:t>Crameri</a:t>
            </a:r>
            <a:r>
              <a:rPr lang="en-US" b="0" i="1" dirty="0">
                <a:solidFill>
                  <a:srgbClr val="4A4A4A"/>
                </a:solidFill>
                <a:effectLst/>
                <a:latin typeface="inherit"/>
              </a:rPr>
              <a:t> et al. (2019) is available via the open-access s-Ink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a:t>
            </a:r>
            <a:r>
              <a:rPr lang="en-US" b="0" i="0" dirty="0" err="1">
                <a:solidFill>
                  <a:srgbClr val="4A4A4A"/>
                </a:solidFill>
                <a:effectLst/>
                <a:latin typeface="inherit"/>
              </a:rPr>
              <a:t>Crameri</a:t>
            </a:r>
            <a:r>
              <a:rPr lang="en-US" b="0" i="0" dirty="0">
                <a:solidFill>
                  <a:srgbClr val="4A4A4A"/>
                </a:solidFill>
                <a:effectLst/>
                <a:latin typeface="inherit"/>
              </a:rPr>
              <a:t>, F., G.E. Shephard, and C.P. Conrad, (2019), Plate Tectonics☆, Reference Module in Earth Systems and Environmental Sciences, Elsevier, </a:t>
            </a:r>
            <a:r>
              <a:rPr lang="en-US" b="0" i="0" u="sng" dirty="0">
                <a:solidFill>
                  <a:srgbClr val="46555B"/>
                </a:solidFill>
                <a:effectLst/>
                <a:latin typeface="inherit"/>
                <a:hlinkClick r:id="rId5"/>
              </a:rPr>
              <a:t>doi:10.1016/B978-0-12-409548-9.12393-0</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45</a:t>
            </a:fld>
            <a:endParaRPr lang="en-US"/>
          </a:p>
        </p:txBody>
      </p:sp>
    </p:spTree>
    <p:extLst>
      <p:ext uri="{BB962C8B-B14F-4D97-AF65-F5344CB8AC3E}">
        <p14:creationId xmlns:p14="http://schemas.microsoft.com/office/powerpoint/2010/main" val="2090332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4A4A4A"/>
                </a:solidFill>
                <a:effectLst/>
                <a:latin typeface="inherit"/>
              </a:rPr>
              <a:t>Maps of the age of oceanic plates, which varies between 0 and around 200 Ma due to ongoing plate motion and recycling (i.e., </a:t>
            </a:r>
            <a:r>
              <a:rPr lang="en-US" b="1" i="0" u="sng" dirty="0">
                <a:solidFill>
                  <a:srgbClr val="46555B"/>
                </a:solidFill>
                <a:effectLst/>
                <a:latin typeface="inherit"/>
                <a:hlinkClick r:id="rId3"/>
              </a:rPr>
              <a:t>ocean-plate tectonics</a:t>
            </a:r>
            <a:r>
              <a:rPr lang="en-US" b="1" i="0" dirty="0">
                <a:solidFill>
                  <a:srgbClr val="4A4A4A"/>
                </a:solidFill>
                <a:effectLst/>
                <a:latin typeface="inherit"/>
              </a:rPr>
              <a:t>). Global ocean-plate age data from Müller et al. (1997) </a:t>
            </a:r>
            <a:r>
              <a:rPr lang="en-US" b="1" i="0" dirty="0" err="1">
                <a:solidFill>
                  <a:srgbClr val="4A4A4A"/>
                </a:solidFill>
                <a:effectLst/>
                <a:latin typeface="inherit"/>
              </a:rPr>
              <a:t>visualised</a:t>
            </a:r>
            <a:r>
              <a:rPr lang="en-US" b="1" i="0" dirty="0">
                <a:solidFill>
                  <a:srgbClr val="4A4A4A"/>
                </a:solidFill>
                <a:effectLst/>
                <a:latin typeface="inherit"/>
              </a:rPr>
              <a:t> on a custom Interrupted Mollweide map projection from </a:t>
            </a:r>
            <a:r>
              <a:rPr lang="en-US" b="1" i="0" dirty="0" err="1">
                <a:solidFill>
                  <a:srgbClr val="4A4A4A"/>
                </a:solidFill>
                <a:effectLst/>
                <a:latin typeface="inherit"/>
              </a:rPr>
              <a:t>Crameri</a:t>
            </a:r>
            <a:r>
              <a:rPr lang="en-US" b="1" i="0" dirty="0">
                <a:solidFill>
                  <a:srgbClr val="4A4A4A"/>
                </a:solidFill>
                <a:effectLst/>
                <a:latin typeface="inherit"/>
              </a:rPr>
              <a:t> et al. (2020) </a:t>
            </a:r>
            <a:r>
              <a:rPr lang="en-US" b="1" i="0" dirty="0" err="1">
                <a:solidFill>
                  <a:srgbClr val="4A4A4A"/>
                </a:solidFill>
                <a:effectLst/>
                <a:latin typeface="inherit"/>
              </a:rPr>
              <a:t>focussing</a:t>
            </a:r>
            <a:r>
              <a:rPr lang="en-US" b="1" i="0" dirty="0">
                <a:solidFill>
                  <a:srgbClr val="4A4A4A"/>
                </a:solidFill>
                <a:effectLst/>
                <a:latin typeface="inherit"/>
              </a:rPr>
              <a:t> on the World’s oceans.</a:t>
            </a:r>
            <a:r>
              <a:rPr lang="en-US" b="0" i="0" dirty="0">
                <a:solidFill>
                  <a:srgbClr val="4A4A4A"/>
                </a:solidFill>
                <a:effectLst/>
                <a:latin typeface="Open Sans" panose="020B0606030504020204" pitchFamily="34" charset="0"/>
              </a:rPr>
              <a:t> </a:t>
            </a:r>
            <a:r>
              <a:rPr lang="en-US" b="1" i="0" dirty="0">
                <a:solidFill>
                  <a:srgbClr val="4A4A4A"/>
                </a:solidFill>
                <a:effectLst/>
                <a:latin typeface="inherit"/>
              </a:rPr>
              <a:t>The Scientific </a:t>
            </a:r>
            <a:r>
              <a:rPr lang="en-US" b="1" i="0" dirty="0" err="1">
                <a:solidFill>
                  <a:srgbClr val="4A4A4A"/>
                </a:solidFill>
                <a:effectLst/>
                <a:latin typeface="inherit"/>
              </a:rPr>
              <a:t>colour</a:t>
            </a:r>
            <a:r>
              <a:rPr lang="en-US" b="1" i="0" dirty="0">
                <a:solidFill>
                  <a:srgbClr val="4A4A4A"/>
                </a:solidFill>
                <a:effectLst/>
                <a:latin typeface="inherit"/>
              </a:rPr>
              <a:t> map ‘</a:t>
            </a:r>
            <a:r>
              <a:rPr lang="en-US" b="1" i="1" u="sng" dirty="0" err="1">
                <a:solidFill>
                  <a:srgbClr val="46555B"/>
                </a:solidFill>
                <a:effectLst/>
                <a:latin typeface="inherit"/>
                <a:hlinkClick r:id="rId4"/>
              </a:rPr>
              <a:t>batlow</a:t>
            </a:r>
            <a:r>
              <a:rPr lang="en-US" b="1" i="0" dirty="0">
                <a:solidFill>
                  <a:srgbClr val="4A4A4A"/>
                </a:solidFill>
                <a:effectLst/>
                <a:latin typeface="inherit"/>
              </a:rPr>
              <a:t>‘ is used to represent data accurately and to all readers.</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a:solidFill>
                  <a:srgbClr val="46555B"/>
                </a:solidFill>
                <a:effectLst/>
                <a:latin typeface="inherit"/>
                <a:hlinkClick r:id="rId5"/>
              </a:rPr>
              <a:t>Fabio </a:t>
            </a:r>
            <a:r>
              <a:rPr lang="en-US" b="0" i="0" u="sng" dirty="0" err="1">
                <a:solidFill>
                  <a:srgbClr val="46555B"/>
                </a:solidFill>
                <a:effectLst/>
                <a:latin typeface="inherit"/>
                <a:hlinkClick r:id="rId5"/>
              </a:rPr>
              <a:t>Crameri</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20.08.2021</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6"/>
              </a:rPr>
              <a:t>Attribution-</a:t>
            </a:r>
            <a:r>
              <a:rPr lang="en-US" b="0" i="0" u="sng" dirty="0" err="1">
                <a:solidFill>
                  <a:srgbClr val="46555B"/>
                </a:solidFill>
                <a:effectLst/>
                <a:latin typeface="inherit"/>
                <a:hlinkClick r:id="rId6"/>
              </a:rPr>
              <a:t>ShareAlike</a:t>
            </a:r>
            <a:r>
              <a:rPr lang="en-US" b="0" i="0" u="sng" dirty="0">
                <a:solidFill>
                  <a:srgbClr val="46555B"/>
                </a:solidFill>
                <a:effectLst/>
                <a:latin typeface="inherit"/>
                <a:hlinkClick r:id="rId6"/>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Fabio </a:t>
            </a:r>
            <a:r>
              <a:rPr lang="en-US" b="0" i="1" dirty="0" err="1">
                <a:solidFill>
                  <a:srgbClr val="4A4A4A"/>
                </a:solidFill>
                <a:effectLst/>
                <a:latin typeface="inherit"/>
              </a:rPr>
              <a:t>Crameri</a:t>
            </a:r>
            <a:r>
              <a:rPr lang="en-US" b="0" i="1" dirty="0">
                <a:solidFill>
                  <a:srgbClr val="4A4A4A"/>
                </a:solidFill>
                <a:effectLst/>
                <a:latin typeface="inherit"/>
              </a:rPr>
              <a:t> from </a:t>
            </a:r>
            <a:r>
              <a:rPr lang="en-US" b="0" i="1" dirty="0" err="1">
                <a:solidFill>
                  <a:srgbClr val="4A4A4A"/>
                </a:solidFill>
                <a:effectLst/>
                <a:latin typeface="inherit"/>
              </a:rPr>
              <a:t>Crameri</a:t>
            </a:r>
            <a:r>
              <a:rPr lang="en-US" b="0" i="1" dirty="0">
                <a:solidFill>
                  <a:srgbClr val="4A4A4A"/>
                </a:solidFill>
                <a:effectLst/>
                <a:latin typeface="inherit"/>
              </a:rPr>
              <a:t> et al. (2022) is available via the open-access s-Ink.org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references:</a:t>
            </a:r>
            <a:br>
              <a:rPr lang="en-US" b="0" i="0" dirty="0">
                <a:solidFill>
                  <a:srgbClr val="4A4A4A"/>
                </a:solidFill>
                <a:effectLst/>
                <a:latin typeface="inherit"/>
              </a:rPr>
            </a:br>
            <a:r>
              <a:rPr lang="en-US" b="0" i="0" dirty="0" err="1">
                <a:solidFill>
                  <a:srgbClr val="4A4A4A"/>
                </a:solidFill>
                <a:effectLst/>
                <a:latin typeface="inherit"/>
              </a:rPr>
              <a:t>Crameri</a:t>
            </a:r>
            <a:r>
              <a:rPr lang="en-US" b="0" i="0" dirty="0">
                <a:solidFill>
                  <a:srgbClr val="4A4A4A"/>
                </a:solidFill>
                <a:effectLst/>
                <a:latin typeface="inherit"/>
              </a:rPr>
              <a:t>, F., G.E. Shephard, and E.O. </a:t>
            </a:r>
            <a:r>
              <a:rPr lang="en-US" b="0" i="0" dirty="0" err="1">
                <a:solidFill>
                  <a:srgbClr val="4A4A4A"/>
                </a:solidFill>
                <a:effectLst/>
                <a:latin typeface="inherit"/>
              </a:rPr>
              <a:t>Straume</a:t>
            </a:r>
            <a:r>
              <a:rPr lang="en-US" b="0" i="0" dirty="0">
                <a:solidFill>
                  <a:srgbClr val="4A4A4A"/>
                </a:solidFill>
                <a:effectLst/>
                <a:latin typeface="inherit"/>
              </a:rPr>
              <a:t> (2022, Pre-print), Effective high-quality science graphics from s-Ink.org, </a:t>
            </a:r>
            <a:r>
              <a:rPr lang="en-US" b="0" i="0" dirty="0" err="1">
                <a:solidFill>
                  <a:srgbClr val="4A4A4A"/>
                </a:solidFill>
                <a:effectLst/>
                <a:latin typeface="inherit"/>
              </a:rPr>
              <a:t>EarthArXiv</a:t>
            </a:r>
            <a:r>
              <a:rPr lang="en-US" b="0" i="0" dirty="0">
                <a:solidFill>
                  <a:srgbClr val="4A4A4A"/>
                </a:solidFill>
                <a:effectLst/>
                <a:latin typeface="inherit"/>
              </a:rPr>
              <a:t>, </a:t>
            </a:r>
            <a:r>
              <a:rPr lang="en-US" b="0" i="0" u="sng" dirty="0">
                <a:solidFill>
                  <a:srgbClr val="46555B"/>
                </a:solidFill>
                <a:effectLst/>
                <a:latin typeface="inherit"/>
                <a:hlinkClick r:id="rId7"/>
              </a:rPr>
              <a:t>https://doi.org/10.31223/X51P78</a:t>
            </a:r>
            <a:br>
              <a:rPr lang="en-US" b="0" i="0" dirty="0">
                <a:solidFill>
                  <a:srgbClr val="4A4A4A"/>
                </a:solidFill>
                <a:effectLst/>
                <a:latin typeface="inherit"/>
              </a:rPr>
            </a:br>
            <a:r>
              <a:rPr lang="en-US" b="0" i="0" dirty="0">
                <a:solidFill>
                  <a:srgbClr val="4A4A4A"/>
                </a:solidFill>
                <a:effectLst/>
                <a:latin typeface="inherit"/>
              </a:rPr>
              <a:t>Müller, R. D., et al. (1997). “Digital isochrons of the world’s ocean floor.” J. </a:t>
            </a:r>
            <a:r>
              <a:rPr lang="en-US" b="0" i="0" dirty="0" err="1">
                <a:solidFill>
                  <a:srgbClr val="4A4A4A"/>
                </a:solidFill>
                <a:effectLst/>
                <a:latin typeface="inherit"/>
              </a:rPr>
              <a:t>Geophys</a:t>
            </a:r>
            <a:r>
              <a:rPr lang="en-US" b="0" i="0" dirty="0">
                <a:solidFill>
                  <a:srgbClr val="4A4A4A"/>
                </a:solidFill>
                <a:effectLst/>
                <a:latin typeface="inherit"/>
              </a:rPr>
              <a:t>. Res. 102(B2): 3211-3214.</a:t>
            </a:r>
            <a:br>
              <a:rPr lang="en-US" b="0" i="0" dirty="0">
                <a:solidFill>
                  <a:srgbClr val="4A4A4A"/>
                </a:solidFill>
                <a:effectLst/>
                <a:latin typeface="inherit"/>
              </a:rPr>
            </a:br>
            <a:r>
              <a:rPr lang="en-US" b="0" i="0" dirty="0" err="1">
                <a:solidFill>
                  <a:srgbClr val="4A4A4A"/>
                </a:solidFill>
                <a:effectLst/>
                <a:latin typeface="inherit"/>
              </a:rPr>
              <a:t>Crameri</a:t>
            </a:r>
            <a:r>
              <a:rPr lang="en-US" b="0" i="0" dirty="0">
                <a:solidFill>
                  <a:srgbClr val="4A4A4A"/>
                </a:solidFill>
                <a:effectLst/>
                <a:latin typeface="inherit"/>
              </a:rPr>
              <a:t>, F., V. </a:t>
            </a:r>
            <a:r>
              <a:rPr lang="en-US" b="0" i="0" dirty="0" err="1">
                <a:solidFill>
                  <a:srgbClr val="4A4A4A"/>
                </a:solidFill>
                <a:effectLst/>
                <a:latin typeface="inherit"/>
              </a:rPr>
              <a:t>Magni</a:t>
            </a:r>
            <a:r>
              <a:rPr lang="en-US" b="0" i="0" dirty="0">
                <a:solidFill>
                  <a:srgbClr val="4A4A4A"/>
                </a:solidFill>
                <a:effectLst/>
                <a:latin typeface="inherit"/>
              </a:rPr>
              <a:t>, M. </a:t>
            </a:r>
            <a:r>
              <a:rPr lang="en-US" b="0" i="0" dirty="0" err="1">
                <a:solidFill>
                  <a:srgbClr val="4A4A4A"/>
                </a:solidFill>
                <a:effectLst/>
                <a:latin typeface="inherit"/>
              </a:rPr>
              <a:t>Domeier</a:t>
            </a:r>
            <a:r>
              <a:rPr lang="en-US" b="0" i="0" dirty="0">
                <a:solidFill>
                  <a:srgbClr val="4A4A4A"/>
                </a:solidFill>
                <a:effectLst/>
                <a:latin typeface="inherit"/>
              </a:rPr>
              <a:t>, G.E. Shephard, K. </a:t>
            </a:r>
            <a:r>
              <a:rPr lang="en-US" b="0" i="0" dirty="0" err="1">
                <a:solidFill>
                  <a:srgbClr val="4A4A4A"/>
                </a:solidFill>
                <a:effectLst/>
                <a:latin typeface="inherit"/>
              </a:rPr>
              <a:t>Chotalia</a:t>
            </a:r>
            <a:r>
              <a:rPr lang="en-US" b="0" i="0" dirty="0">
                <a:solidFill>
                  <a:srgbClr val="4A4A4A"/>
                </a:solidFill>
                <a:effectLst/>
                <a:latin typeface="inherit"/>
              </a:rPr>
              <a:t>, G. Cooper, C. Eakin, A.G. </a:t>
            </a:r>
            <a:r>
              <a:rPr lang="en-US" b="0" i="0" dirty="0" err="1">
                <a:solidFill>
                  <a:srgbClr val="4A4A4A"/>
                </a:solidFill>
                <a:effectLst/>
                <a:latin typeface="inherit"/>
              </a:rPr>
              <a:t>Grima</a:t>
            </a:r>
            <a:r>
              <a:rPr lang="en-US" b="0" i="0" dirty="0">
                <a:solidFill>
                  <a:srgbClr val="4A4A4A"/>
                </a:solidFill>
                <a:effectLst/>
                <a:latin typeface="inherit"/>
              </a:rPr>
              <a:t>, D. </a:t>
            </a:r>
            <a:r>
              <a:rPr lang="en-US" b="0" i="0" dirty="0" err="1">
                <a:solidFill>
                  <a:srgbClr val="4A4A4A"/>
                </a:solidFill>
                <a:effectLst/>
                <a:latin typeface="inherit"/>
              </a:rPr>
              <a:t>Gürer</a:t>
            </a:r>
            <a:r>
              <a:rPr lang="en-US" b="0" i="0" dirty="0">
                <a:solidFill>
                  <a:srgbClr val="4A4A4A"/>
                </a:solidFill>
                <a:effectLst/>
                <a:latin typeface="inherit"/>
              </a:rPr>
              <a:t>, A. </a:t>
            </a:r>
            <a:r>
              <a:rPr lang="en-US" b="0" i="0" dirty="0" err="1">
                <a:solidFill>
                  <a:srgbClr val="4A4A4A"/>
                </a:solidFill>
                <a:effectLst/>
                <a:latin typeface="inherit"/>
              </a:rPr>
              <a:t>Király</a:t>
            </a:r>
            <a:r>
              <a:rPr lang="en-US" b="0" i="0" dirty="0">
                <a:solidFill>
                  <a:srgbClr val="4A4A4A"/>
                </a:solidFill>
                <a:effectLst/>
                <a:latin typeface="inherit"/>
              </a:rPr>
              <a:t>, E. </a:t>
            </a:r>
            <a:r>
              <a:rPr lang="en-US" b="0" i="0" dirty="0" err="1">
                <a:solidFill>
                  <a:srgbClr val="4A4A4A"/>
                </a:solidFill>
                <a:effectLst/>
                <a:latin typeface="inherit"/>
              </a:rPr>
              <a:t>Mulyukova</a:t>
            </a:r>
            <a:r>
              <a:rPr lang="en-US" b="0" i="0" dirty="0">
                <a:solidFill>
                  <a:srgbClr val="4A4A4A"/>
                </a:solidFill>
                <a:effectLst/>
                <a:latin typeface="inherit"/>
              </a:rPr>
              <a:t>, K. Peters, B. Robert, and M. </a:t>
            </a:r>
            <a:r>
              <a:rPr lang="en-US" b="0" i="0" dirty="0" err="1">
                <a:solidFill>
                  <a:srgbClr val="4A4A4A"/>
                </a:solidFill>
                <a:effectLst/>
                <a:latin typeface="inherit"/>
              </a:rPr>
              <a:t>Thielmann</a:t>
            </a:r>
            <a:r>
              <a:rPr lang="en-US" b="0" i="0" dirty="0">
                <a:solidFill>
                  <a:srgbClr val="4A4A4A"/>
                </a:solidFill>
                <a:effectLst/>
                <a:latin typeface="inherit"/>
              </a:rPr>
              <a:t> (2020), A transdisciplinary and community-driven database to unravel subduction zone initiation, Nature Communications, 11, 3750. </a:t>
            </a:r>
            <a:r>
              <a:rPr lang="en-US" b="0" i="0" u="sng" dirty="0">
                <a:solidFill>
                  <a:srgbClr val="46555B"/>
                </a:solidFill>
                <a:effectLst/>
                <a:latin typeface="inherit"/>
                <a:hlinkClick r:id="rId8"/>
              </a:rPr>
              <a:t>doi:10.1038/s41467-020-17522-9</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7</a:t>
            </a:fld>
            <a:endParaRPr lang="en-US"/>
          </a:p>
        </p:txBody>
      </p:sp>
    </p:spTree>
    <p:extLst>
      <p:ext uri="{BB962C8B-B14F-4D97-AF65-F5344CB8AC3E}">
        <p14:creationId xmlns:p14="http://schemas.microsoft.com/office/powerpoint/2010/main" val="3412811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E2E2E"/>
                </a:solidFill>
                <a:effectLst/>
                <a:latin typeface="NexusSans"/>
              </a:rPr>
              <a:t>Comparison of plate motions assuming a fixed hotspot framework indicates that TPW has amounted to about 12° since the Early Tertiary. Because TPW affects equally all calculated poles of a given age in the same way, however, it does not usually influence relative plate motions deduced from APW paths.</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46</a:t>
            </a:fld>
            <a:endParaRPr lang="en-US"/>
          </a:p>
        </p:txBody>
      </p:sp>
    </p:spTree>
    <p:extLst>
      <p:ext uri="{BB962C8B-B14F-4D97-AF65-F5344CB8AC3E}">
        <p14:creationId xmlns:p14="http://schemas.microsoft.com/office/powerpoint/2010/main" val="738115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E2E2E"/>
                </a:solidFill>
                <a:effectLst/>
                <a:latin typeface="NexusSans"/>
              </a:rPr>
              <a:t>Comparison of plate motions assuming a fixed hotspot framework indicates that TPW has amounted to about 12° since the Early Tertiary. Because TPW affects equally all calculated poles of a given age in the same way, however, it does not usually influence relative plate motions deduced from APW paths.</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47</a:t>
            </a:fld>
            <a:endParaRPr lang="en-US"/>
          </a:p>
        </p:txBody>
      </p:sp>
    </p:spTree>
    <p:extLst>
      <p:ext uri="{BB962C8B-B14F-4D97-AF65-F5344CB8AC3E}">
        <p14:creationId xmlns:p14="http://schemas.microsoft.com/office/powerpoint/2010/main" val="1303134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E2E2E"/>
                </a:solidFill>
                <a:effectLst/>
                <a:latin typeface="NexusSans"/>
              </a:rPr>
              <a:t>Comparison of plate motions assuming a fixed hotspot framework indicates that TPW has amounted to about 12° since the Early Tertiary. Because TPW affects equally all calculated poles of a given age in the same way, however, it does not usually influence relative plate motions deduced from APW paths.</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48</a:t>
            </a:fld>
            <a:endParaRPr lang="en-US"/>
          </a:p>
        </p:txBody>
      </p:sp>
    </p:spTree>
    <p:extLst>
      <p:ext uri="{BB962C8B-B14F-4D97-AF65-F5344CB8AC3E}">
        <p14:creationId xmlns:p14="http://schemas.microsoft.com/office/powerpoint/2010/main" val="2274314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APW is earth relative.</a:t>
            </a:r>
          </a:p>
          <a:p>
            <a:r>
              <a:rPr lang="en-US" dirty="0"/>
              <a:t>TPW corrected for earths situation in the cosmos</a:t>
            </a:r>
          </a:p>
        </p:txBody>
      </p:sp>
      <p:sp>
        <p:nvSpPr>
          <p:cNvPr id="4" name="Slide Number Placeholder 3"/>
          <p:cNvSpPr>
            <a:spLocks noGrp="1"/>
          </p:cNvSpPr>
          <p:nvPr>
            <p:ph type="sldNum" sz="quarter" idx="5"/>
          </p:nvPr>
        </p:nvSpPr>
        <p:spPr/>
        <p:txBody>
          <a:bodyPr/>
          <a:lstStyle/>
          <a:p>
            <a:fld id="{886EE2FA-82B5-4569-9418-9B2E0A5C87C9}" type="slidenum">
              <a:rPr lang="en-US" smtClean="0"/>
              <a:t>49</a:t>
            </a:fld>
            <a:endParaRPr lang="en-US"/>
          </a:p>
        </p:txBody>
      </p:sp>
    </p:spTree>
    <p:extLst>
      <p:ext uri="{BB962C8B-B14F-4D97-AF65-F5344CB8AC3E}">
        <p14:creationId xmlns:p14="http://schemas.microsoft.com/office/powerpoint/2010/main" val="3497928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arrangement is the same. The latitudes are very different.</a:t>
            </a:r>
          </a:p>
        </p:txBody>
      </p:sp>
      <p:sp>
        <p:nvSpPr>
          <p:cNvPr id="4" name="Slide Number Placeholder 3"/>
          <p:cNvSpPr>
            <a:spLocks noGrp="1"/>
          </p:cNvSpPr>
          <p:nvPr>
            <p:ph type="sldNum" sz="quarter" idx="5"/>
          </p:nvPr>
        </p:nvSpPr>
        <p:spPr/>
        <p:txBody>
          <a:bodyPr/>
          <a:lstStyle/>
          <a:p>
            <a:fld id="{886EE2FA-82B5-4569-9418-9B2E0A5C87C9}" type="slidenum">
              <a:rPr lang="en-US" smtClean="0"/>
              <a:t>50</a:t>
            </a:fld>
            <a:endParaRPr lang="en-US"/>
          </a:p>
        </p:txBody>
      </p:sp>
    </p:spTree>
    <p:extLst>
      <p:ext uri="{BB962C8B-B14F-4D97-AF65-F5344CB8AC3E}">
        <p14:creationId xmlns:p14="http://schemas.microsoft.com/office/powerpoint/2010/main" val="9865149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22222"/>
                </a:solidFill>
                <a:effectLst/>
                <a:latin typeface="Harding"/>
              </a:rPr>
              <a:t>a</a:t>
            </a:r>
            <a:r>
              <a:rPr lang="en-US" b="0" i="0" dirty="0">
                <a:solidFill>
                  <a:srgbClr val="222222"/>
                </a:solidFill>
                <a:effectLst/>
                <a:latin typeface="Harding"/>
              </a:rPr>
              <a:t> True polar wander (TPW) angle as a function of time with an initial condition of 25°. </a:t>
            </a:r>
            <a:r>
              <a:rPr lang="en-US" b="1" i="0" dirty="0">
                <a:solidFill>
                  <a:srgbClr val="222222"/>
                </a:solidFill>
                <a:effectLst/>
                <a:latin typeface="Harding"/>
              </a:rPr>
              <a:t>b</a:t>
            </a:r>
            <a:r>
              <a:rPr lang="en-US" b="0" i="0" dirty="0">
                <a:solidFill>
                  <a:srgbClr val="222222"/>
                </a:solidFill>
                <a:effectLst/>
                <a:latin typeface="Harding"/>
              </a:rPr>
              <a:t> TPW speed (black line) and probability function (shaded gray) as a function of time.</a:t>
            </a:r>
          </a:p>
          <a:p>
            <a:r>
              <a:rPr lang="en-US" dirty="0"/>
              <a:t>https://www.nature.com/articles/s41467-022-35609-3  </a:t>
            </a:r>
            <a:r>
              <a:rPr lang="en-US" b="0" i="0" dirty="0">
                <a:solidFill>
                  <a:srgbClr val="222222"/>
                </a:solidFill>
                <a:effectLst/>
                <a:latin typeface="Harding"/>
              </a:rPr>
              <a:t>TPW in the middle of the event. A simple simulation (Methods) demonstrates that it is 20 times less likely to sample TPW “in action” than the endpoints largely before/after the TPW event </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51</a:t>
            </a:fld>
            <a:endParaRPr lang="en-US"/>
          </a:p>
        </p:txBody>
      </p:sp>
    </p:spTree>
    <p:extLst>
      <p:ext uri="{BB962C8B-B14F-4D97-AF65-F5344CB8AC3E}">
        <p14:creationId xmlns:p14="http://schemas.microsoft.com/office/powerpoint/2010/main" val="4048867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747474"/>
                </a:solidFill>
                <a:effectLst/>
                <a:latin typeface="Open Sans" panose="020B0606030504020204" pitchFamily="34" charset="0"/>
              </a:rPr>
              <a:t>Mantle reference frames use mantle features such as upwellings and subducted slabs as an absolute reference to plate motion. These reference frames do not always reflect the true position of past continents as they neglect true polar wander. This is shown in the figure with the implied spin axis of the Earth in a mantle frame actually in a different place in the paleomagnetic frame due to a shifting of the plate-mantle system relative to the core. Image by Rachel O’Brien and based on Conrad et al, 2013. Which to use depends on your question. For people using climatically sensitive data (fossils, facies, </a:t>
            </a:r>
            <a:r>
              <a:rPr lang="en-US" b="0" i="0" dirty="0" err="1">
                <a:solidFill>
                  <a:srgbClr val="747474"/>
                </a:solidFill>
                <a:effectLst/>
                <a:latin typeface="Open Sans" panose="020B0606030504020204" pitchFamily="34" charset="0"/>
              </a:rPr>
              <a:t>etc</a:t>
            </a:r>
            <a:r>
              <a:rPr lang="en-US" b="0" i="0" dirty="0">
                <a:solidFill>
                  <a:srgbClr val="747474"/>
                </a:solidFill>
                <a:effectLst/>
                <a:latin typeface="Open Sans" panose="020B0606030504020204" pitchFamily="34" charset="0"/>
              </a:rPr>
              <a:t>) you must use the PMRF RIGHT NOW. But they are working towards integrating the two models and there are mixed versions for </a:t>
            </a:r>
            <a:r>
              <a:rPr lang="en-US" b="0" i="0" dirty="0" err="1">
                <a:solidFill>
                  <a:srgbClr val="747474"/>
                </a:solidFill>
                <a:effectLst/>
                <a:latin typeface="Open Sans" panose="020B0606030504020204" pitchFamily="34" charset="0"/>
              </a:rPr>
              <a:t>younget</a:t>
            </a:r>
            <a:r>
              <a:rPr lang="en-US" b="0" i="0" dirty="0">
                <a:solidFill>
                  <a:srgbClr val="747474"/>
                </a:solidFill>
                <a:effectLst/>
                <a:latin typeface="Open Sans" panose="020B0606030504020204" pitchFamily="34" charset="0"/>
              </a:rPr>
              <a:t> years (hotspot models are these)</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53</a:t>
            </a:fld>
            <a:endParaRPr lang="en-US"/>
          </a:p>
        </p:txBody>
      </p:sp>
    </p:spTree>
    <p:extLst>
      <p:ext uri="{BB962C8B-B14F-4D97-AF65-F5344CB8AC3E}">
        <p14:creationId xmlns:p14="http://schemas.microsoft.com/office/powerpoint/2010/main" val="1912080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https://youtu.be/UEEFlmxVh94</a:t>
            </a:r>
            <a:r>
              <a:rPr lang="en-US" dirty="0"/>
              <a:t> </a:t>
            </a: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55</a:t>
            </a:fld>
            <a:endParaRPr lang="en-US"/>
          </a:p>
        </p:txBody>
      </p:sp>
    </p:spTree>
    <p:extLst>
      <p:ext uri="{BB962C8B-B14F-4D97-AF65-F5344CB8AC3E}">
        <p14:creationId xmlns:p14="http://schemas.microsoft.com/office/powerpoint/2010/main" val="1457944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05828-8A86-47DB-AB15-73C6916966B8}" type="slidenum">
              <a:rPr lang="en-US" smtClean="0"/>
              <a:t>57</a:t>
            </a:fld>
            <a:endParaRPr lang="en-US"/>
          </a:p>
        </p:txBody>
      </p:sp>
    </p:spTree>
    <p:extLst>
      <p:ext uri="{BB962C8B-B14F-4D97-AF65-F5344CB8AC3E}">
        <p14:creationId xmlns:p14="http://schemas.microsoft.com/office/powerpoint/2010/main" val="654486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05828-8A86-47DB-AB15-73C6916966B8}" type="slidenum">
              <a:rPr lang="en-US" smtClean="0"/>
              <a:t>58</a:t>
            </a:fld>
            <a:endParaRPr lang="en-US"/>
          </a:p>
        </p:txBody>
      </p:sp>
    </p:spTree>
    <p:extLst>
      <p:ext uri="{BB962C8B-B14F-4D97-AF65-F5344CB8AC3E}">
        <p14:creationId xmlns:p14="http://schemas.microsoft.com/office/powerpoint/2010/main" val="2250673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birth of ocean basins</a:t>
            </a:r>
          </a:p>
        </p:txBody>
      </p:sp>
      <p:sp>
        <p:nvSpPr>
          <p:cNvPr id="4" name="Slide Number Placeholder 3"/>
          <p:cNvSpPr>
            <a:spLocks noGrp="1"/>
          </p:cNvSpPr>
          <p:nvPr>
            <p:ph type="sldNum" sz="quarter" idx="5"/>
          </p:nvPr>
        </p:nvSpPr>
        <p:spPr/>
        <p:txBody>
          <a:bodyPr/>
          <a:lstStyle/>
          <a:p>
            <a:fld id="{886EE2FA-82B5-4569-9418-9B2E0A5C87C9}" type="slidenum">
              <a:rPr lang="en-US" smtClean="0"/>
              <a:t>8</a:t>
            </a:fld>
            <a:endParaRPr lang="en-US"/>
          </a:p>
        </p:txBody>
      </p:sp>
    </p:spTree>
    <p:extLst>
      <p:ext uri="{BB962C8B-B14F-4D97-AF65-F5344CB8AC3E}">
        <p14:creationId xmlns:p14="http://schemas.microsoft.com/office/powerpoint/2010/main" val="1818540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Alternatively: </a:t>
            </a:r>
            <a:r>
              <a:rPr lang="en-AU" dirty="0" err="1">
                <a:hlinkClick r:id="rId3"/>
              </a:rPr>
              <a:t>GPlates</a:t>
            </a:r>
            <a:r>
              <a:rPr lang="en-AU" dirty="0">
                <a:hlinkClick r:id="rId3"/>
              </a:rPr>
              <a:t> for System </a:t>
            </a:r>
            <a:r>
              <a:rPr lang="en-AU" dirty="0" err="1">
                <a:hlinkClick r:id="rId3"/>
              </a:rPr>
              <a:t>Erde</a:t>
            </a:r>
            <a:r>
              <a:rPr lang="en-AU" dirty="0">
                <a:hlinkClick r:id="rId3"/>
              </a:rPr>
              <a:t> III. | This website contains exercise material for the </a:t>
            </a:r>
            <a:r>
              <a:rPr lang="en-AU" dirty="0" err="1">
                <a:hlinkClick r:id="rId3"/>
              </a:rPr>
              <a:t>Dynamik</a:t>
            </a:r>
            <a:r>
              <a:rPr lang="en-AU" dirty="0">
                <a:hlinkClick r:id="rId3"/>
              </a:rPr>
              <a:t> des Systems </a:t>
            </a:r>
            <a:r>
              <a:rPr lang="en-AU" dirty="0" err="1">
                <a:hlinkClick r:id="rId3"/>
              </a:rPr>
              <a:t>Erde</a:t>
            </a:r>
            <a:r>
              <a:rPr lang="en-AU" dirty="0">
                <a:hlinkClick r:id="rId3"/>
              </a:rPr>
              <a:t> - System </a:t>
            </a:r>
            <a:r>
              <a:rPr lang="en-AU" dirty="0" err="1">
                <a:hlinkClick r:id="rId3"/>
              </a:rPr>
              <a:t>Erde</a:t>
            </a:r>
            <a:r>
              <a:rPr lang="en-AU" dirty="0">
                <a:hlinkClick r:id="rId3"/>
              </a:rPr>
              <a:t> III. class.</a:t>
            </a:r>
            <a:r>
              <a:rPr lang="en-AU" dirty="0"/>
              <a:t> // https://adamtkocsis.com/se3-gplates/</a:t>
            </a:r>
            <a:endParaRPr lang="en-US" dirty="0"/>
          </a:p>
        </p:txBody>
      </p:sp>
      <p:sp>
        <p:nvSpPr>
          <p:cNvPr id="4" name="Slide Number Placeholder 3"/>
          <p:cNvSpPr>
            <a:spLocks noGrp="1"/>
          </p:cNvSpPr>
          <p:nvPr>
            <p:ph type="sldNum" sz="quarter" idx="5"/>
          </p:nvPr>
        </p:nvSpPr>
        <p:spPr/>
        <p:txBody>
          <a:bodyPr/>
          <a:lstStyle/>
          <a:p>
            <a:fld id="{76A05828-8A86-47DB-AB15-73C6916966B8}" type="slidenum">
              <a:rPr lang="en-US" smtClean="0"/>
              <a:t>59</a:t>
            </a:fld>
            <a:endParaRPr lang="en-US"/>
          </a:p>
        </p:txBody>
      </p:sp>
    </p:spTree>
    <p:extLst>
      <p:ext uri="{BB962C8B-B14F-4D97-AF65-F5344CB8AC3E}">
        <p14:creationId xmlns:p14="http://schemas.microsoft.com/office/powerpoint/2010/main" val="147711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https://www.gplates.org/docs/user-manual/Introducing_The_Main_Window/ </a:t>
            </a:r>
          </a:p>
        </p:txBody>
      </p:sp>
      <p:sp>
        <p:nvSpPr>
          <p:cNvPr id="4" name="Slide Number Placeholder 3"/>
          <p:cNvSpPr>
            <a:spLocks noGrp="1"/>
          </p:cNvSpPr>
          <p:nvPr>
            <p:ph type="sldNum" sz="quarter" idx="5"/>
          </p:nvPr>
        </p:nvSpPr>
        <p:spPr/>
        <p:txBody>
          <a:bodyPr/>
          <a:lstStyle/>
          <a:p>
            <a:fld id="{76A05828-8A86-47DB-AB15-73C6916966B8}" type="slidenum">
              <a:rPr lang="en-US" smtClean="0"/>
              <a:t>60</a:t>
            </a:fld>
            <a:endParaRPr lang="en-US"/>
          </a:p>
        </p:txBody>
      </p:sp>
    </p:spTree>
    <p:extLst>
      <p:ext uri="{BB962C8B-B14F-4D97-AF65-F5344CB8AC3E}">
        <p14:creationId xmlns:p14="http://schemas.microsoft.com/office/powerpoint/2010/main" val="3049397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https://www.gplates.org/docs/user-manual/Introducing_The_Main_Window/ </a:t>
            </a:r>
          </a:p>
        </p:txBody>
      </p:sp>
      <p:sp>
        <p:nvSpPr>
          <p:cNvPr id="4" name="Slide Number Placeholder 3"/>
          <p:cNvSpPr>
            <a:spLocks noGrp="1"/>
          </p:cNvSpPr>
          <p:nvPr>
            <p:ph type="sldNum" sz="quarter" idx="5"/>
          </p:nvPr>
        </p:nvSpPr>
        <p:spPr/>
        <p:txBody>
          <a:bodyPr/>
          <a:lstStyle/>
          <a:p>
            <a:fld id="{76A05828-8A86-47DB-AB15-73C6916966B8}" type="slidenum">
              <a:rPr lang="en-US" smtClean="0"/>
              <a:t>61</a:t>
            </a:fld>
            <a:endParaRPr lang="en-US"/>
          </a:p>
        </p:txBody>
      </p:sp>
    </p:spTree>
    <p:extLst>
      <p:ext uri="{BB962C8B-B14F-4D97-AF65-F5344CB8AC3E}">
        <p14:creationId xmlns:p14="http://schemas.microsoft.com/office/powerpoint/2010/main" val="287351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Assessing plate reconstruction models using plate driving force consistency tests | Scientific Reports (nature.com)</a:t>
            </a:r>
            <a:endParaRPr lang="en-US" dirty="0"/>
          </a:p>
          <a:p>
            <a:endParaRPr lang="en-US" dirty="0"/>
          </a:p>
          <a:p>
            <a:r>
              <a:rPr lang="en-US" dirty="0">
                <a:hlinkClick r:id="rId4"/>
              </a:rPr>
              <a:t>Mind the uncertainty: Global plate model choice impacts deep‐time palaeobiological studies - </a:t>
            </a:r>
            <a:r>
              <a:rPr lang="en-US" dirty="0" err="1">
                <a:hlinkClick r:id="rId4"/>
              </a:rPr>
              <a:t>Buffan</a:t>
            </a:r>
            <a:r>
              <a:rPr lang="en-US" dirty="0">
                <a:hlinkClick r:id="rId4"/>
              </a:rPr>
              <a:t> - 2023 - Methods in Ecology and Evolution - Wiley Online Library</a:t>
            </a:r>
            <a:endParaRPr lang="en-US" dirty="0"/>
          </a:p>
        </p:txBody>
      </p:sp>
      <p:sp>
        <p:nvSpPr>
          <p:cNvPr id="4" name="Slide Number Placeholder 3"/>
          <p:cNvSpPr>
            <a:spLocks noGrp="1"/>
          </p:cNvSpPr>
          <p:nvPr>
            <p:ph type="sldNum" sz="quarter" idx="5"/>
          </p:nvPr>
        </p:nvSpPr>
        <p:spPr/>
        <p:txBody>
          <a:bodyPr/>
          <a:lstStyle/>
          <a:p>
            <a:fld id="{76A05828-8A86-47DB-AB15-73C6916966B8}" type="slidenum">
              <a:rPr lang="en-US" smtClean="0"/>
              <a:t>64</a:t>
            </a:fld>
            <a:endParaRPr lang="en-US"/>
          </a:p>
        </p:txBody>
      </p:sp>
    </p:spTree>
    <p:extLst>
      <p:ext uri="{BB962C8B-B14F-4D97-AF65-F5344CB8AC3E}">
        <p14:creationId xmlns:p14="http://schemas.microsoft.com/office/powerpoint/2010/main" val="36959938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https://youtu.be/swGDLBOCqBg</a:t>
            </a:r>
          </a:p>
        </p:txBody>
      </p:sp>
      <p:sp>
        <p:nvSpPr>
          <p:cNvPr id="4" name="Slide Number Placeholder 3"/>
          <p:cNvSpPr>
            <a:spLocks noGrp="1"/>
          </p:cNvSpPr>
          <p:nvPr>
            <p:ph type="sldNum" sz="quarter" idx="5"/>
          </p:nvPr>
        </p:nvSpPr>
        <p:spPr/>
        <p:txBody>
          <a:bodyPr/>
          <a:lstStyle/>
          <a:p>
            <a:fld id="{76A05828-8A86-47DB-AB15-73C6916966B8}" type="slidenum">
              <a:rPr lang="en-US" smtClean="0"/>
              <a:t>65</a:t>
            </a:fld>
            <a:endParaRPr lang="en-US"/>
          </a:p>
        </p:txBody>
      </p:sp>
    </p:spTree>
    <p:extLst>
      <p:ext uri="{BB962C8B-B14F-4D97-AF65-F5344CB8AC3E}">
        <p14:creationId xmlns:p14="http://schemas.microsoft.com/office/powerpoint/2010/main" val="388996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C1D1E"/>
                </a:solidFill>
                <a:effectLst/>
                <a:latin typeface="Open Sans" panose="020B0606030504020204" pitchFamily="34" charset="0"/>
              </a:rPr>
              <a:t>Phanerozoic trends in spatial discrepancies between Global Plate Models within 10 </a:t>
            </a:r>
            <a:r>
              <a:rPr lang="en-US" b="0" i="0" dirty="0" err="1">
                <a:solidFill>
                  <a:srgbClr val="1C1D1E"/>
                </a:solidFill>
                <a:effectLst/>
                <a:latin typeface="Open Sans" panose="020B0606030504020204" pitchFamily="34" charset="0"/>
              </a:rPr>
              <a:t>Myr</a:t>
            </a:r>
            <a:r>
              <a:rPr lang="en-US" b="0" i="0" dirty="0">
                <a:solidFill>
                  <a:srgbClr val="1C1D1E"/>
                </a:solidFill>
                <a:effectLst/>
                <a:latin typeface="Open Sans" panose="020B0606030504020204" pitchFamily="34" charset="0"/>
              </a:rPr>
              <a:t> time steps. Values are </a:t>
            </a:r>
            <a:r>
              <a:rPr lang="en-US" b="0" i="0" dirty="0" err="1">
                <a:solidFill>
                  <a:srgbClr val="1C1D1E"/>
                </a:solidFill>
                <a:effectLst/>
                <a:latin typeface="Open Sans" panose="020B0606030504020204" pitchFamily="34" charset="0"/>
              </a:rPr>
              <a:t>categorised</a:t>
            </a:r>
            <a:r>
              <a:rPr lang="en-US" b="0" i="0" dirty="0">
                <a:solidFill>
                  <a:srgbClr val="1C1D1E"/>
                </a:solidFill>
                <a:effectLst/>
                <a:latin typeface="Open Sans" panose="020B0606030504020204" pitchFamily="34" charset="0"/>
              </a:rPr>
              <a:t> and depicted as proportions of cells. (a) Palaeolatitudinal standard deviation between reconstructed </a:t>
            </a:r>
            <a:r>
              <a:rPr lang="en-US" b="0" i="0" dirty="0" err="1">
                <a:solidFill>
                  <a:srgbClr val="1C1D1E"/>
                </a:solidFill>
                <a:effectLst/>
                <a:latin typeface="Open Sans" panose="020B0606030504020204" pitchFamily="34" charset="0"/>
              </a:rPr>
              <a:t>palaeocoordinates</a:t>
            </a:r>
            <a:r>
              <a:rPr lang="en-US" b="0" i="0" dirty="0">
                <a:solidFill>
                  <a:srgbClr val="1C1D1E"/>
                </a:solidFill>
                <a:effectLst/>
                <a:latin typeface="Open Sans" panose="020B0606030504020204" pitchFamily="34" charset="0"/>
              </a:rPr>
              <a:t> for cell centroids. (b) Mean pairwise geodesic distance between reconstructed </a:t>
            </a:r>
            <a:r>
              <a:rPr lang="en-US" b="0" i="0" dirty="0" err="1">
                <a:solidFill>
                  <a:srgbClr val="1C1D1E"/>
                </a:solidFill>
                <a:effectLst/>
                <a:latin typeface="Open Sans" panose="020B0606030504020204" pitchFamily="34" charset="0"/>
              </a:rPr>
              <a:t>palaeocoordinates</a:t>
            </a:r>
            <a:r>
              <a:rPr lang="en-US" b="0" i="0" dirty="0">
                <a:solidFill>
                  <a:srgbClr val="1C1D1E"/>
                </a:solidFill>
                <a:effectLst/>
                <a:latin typeface="Open Sans" panose="020B0606030504020204" pitchFamily="34" charset="0"/>
              </a:rPr>
              <a:t> for cell centroids. The black line depicts the temporal limit (410 Ma) of the MA16 model (Matthews et al., </a:t>
            </a:r>
            <a:r>
              <a:rPr lang="en-US" i="0" u="none" strike="noStrike" dirty="0">
                <a:solidFill>
                  <a:srgbClr val="000000"/>
                </a:solidFill>
                <a:effectLst/>
                <a:latin typeface="Open Sans" panose="020B0606030504020204" pitchFamily="34" charset="0"/>
                <a:hlinkClick r:id="rId3"/>
              </a:rPr>
              <a:t>2016</a:t>
            </a:r>
            <a:r>
              <a:rPr lang="en-US" b="0" i="0" dirty="0">
                <a:solidFill>
                  <a:srgbClr val="1C1D1E"/>
                </a:solidFill>
                <a:effectLst/>
                <a:latin typeface="Open Sans" panose="020B0606030504020204" pitchFamily="34" charset="0"/>
              </a:rPr>
              <a:t>). The bar plots show increasing </a:t>
            </a:r>
            <a:r>
              <a:rPr lang="en-US" b="0" i="0" dirty="0" err="1">
                <a:solidFill>
                  <a:srgbClr val="1C1D1E"/>
                </a:solidFill>
                <a:effectLst/>
                <a:latin typeface="Open Sans" panose="020B0606030504020204" pitchFamily="34" charset="0"/>
              </a:rPr>
              <a:t>palaeogeographic</a:t>
            </a:r>
            <a:r>
              <a:rPr lang="en-US" b="0" i="0" dirty="0">
                <a:solidFill>
                  <a:srgbClr val="1C1D1E"/>
                </a:solidFill>
                <a:effectLst/>
                <a:latin typeface="Open Sans" panose="020B0606030504020204" pitchFamily="34" charset="0"/>
              </a:rPr>
              <a:t> uncertainty between models with age of reconstruction. Period abbreviations are as follows: Cambrian (Cm); Ordovician (O), Silurian (S), Devonian (D), Carboniferous (C), Permian (P), Triassic (Tr), Jurassic (J), Cretaceous (K), Paleogene (</a:t>
            </a:r>
            <a:r>
              <a:rPr lang="en-US" b="0" i="0" dirty="0" err="1">
                <a:solidFill>
                  <a:srgbClr val="1C1D1E"/>
                </a:solidFill>
                <a:effectLst/>
                <a:latin typeface="Open Sans" panose="020B0606030504020204" pitchFamily="34" charset="0"/>
              </a:rPr>
              <a:t>Pg</a:t>
            </a:r>
            <a:r>
              <a:rPr lang="en-US" b="0" i="0" dirty="0">
                <a:solidFill>
                  <a:srgbClr val="1C1D1E"/>
                </a:solidFill>
                <a:effectLst/>
                <a:latin typeface="Open Sans" panose="020B0606030504020204" pitchFamily="34" charset="0"/>
              </a:rPr>
              <a:t>) and Neogene (Ng). The Quaternary is not depicted. The geological time scale axis was added to the plot using the R package ‘</a:t>
            </a:r>
            <a:r>
              <a:rPr lang="en-US" b="0" i="0" dirty="0" err="1">
                <a:solidFill>
                  <a:srgbClr val="1C1D1E"/>
                </a:solidFill>
                <a:effectLst/>
                <a:latin typeface="Open Sans" panose="020B0606030504020204" pitchFamily="34" charset="0"/>
              </a:rPr>
              <a:t>deeptime</a:t>
            </a:r>
            <a:r>
              <a:rPr lang="en-US" b="0" i="0" dirty="0">
                <a:solidFill>
                  <a:srgbClr val="1C1D1E"/>
                </a:solidFill>
                <a:effectLst/>
                <a:latin typeface="Open Sans" panose="020B0606030504020204" pitchFamily="34" charset="0"/>
              </a:rPr>
              <a:t>’ ver. 1.0.1 (</a:t>
            </a:r>
            <a:r>
              <a:rPr lang="en-US" b="0" i="0" dirty="0" err="1">
                <a:solidFill>
                  <a:srgbClr val="1C1D1E"/>
                </a:solidFill>
                <a:effectLst/>
                <a:latin typeface="Open Sans" panose="020B0606030504020204" pitchFamily="34" charset="0"/>
              </a:rPr>
              <a:t>Gearty</a:t>
            </a:r>
            <a:r>
              <a:rPr lang="en-US" b="0" i="0" dirty="0">
                <a:solidFill>
                  <a:srgbClr val="1C1D1E"/>
                </a:solidFill>
                <a:effectLst/>
                <a:latin typeface="Open Sans" panose="020B0606030504020204" pitchFamily="34" charset="0"/>
              </a:rPr>
              <a:t>, </a:t>
            </a:r>
            <a:r>
              <a:rPr lang="en-US" i="0" u="none" strike="noStrike" dirty="0">
                <a:solidFill>
                  <a:srgbClr val="000000"/>
                </a:solidFill>
                <a:effectLst/>
                <a:latin typeface="Open Sans" panose="020B0606030504020204" pitchFamily="34" charset="0"/>
                <a:hlinkClick r:id="rId4"/>
              </a:rPr>
              <a:t>2023</a:t>
            </a:r>
            <a:r>
              <a:rPr lang="en-US" b="0" i="0" dirty="0">
                <a:solidFill>
                  <a:srgbClr val="1C1D1E"/>
                </a:solidFill>
                <a:effectLst/>
                <a:latin typeface="Open Sans" panose="020B0606030504020204" pitchFamily="34" charset="0"/>
              </a:rPr>
              <a:t>).</a:t>
            </a:r>
          </a:p>
          <a:p>
            <a:endParaRPr lang="en-US" b="0" i="0" dirty="0">
              <a:solidFill>
                <a:srgbClr val="1C1D1E"/>
              </a:solidFill>
              <a:effectLst/>
              <a:latin typeface="Open Sans" panose="020B0606030504020204" pitchFamily="34" charset="0"/>
            </a:endParaRPr>
          </a:p>
          <a:p>
            <a:r>
              <a:rPr lang="en-US" dirty="0" err="1"/>
              <a:t>Buffan</a:t>
            </a:r>
            <a:r>
              <a:rPr lang="en-US" dirty="0"/>
              <a:t> et al 2023</a:t>
            </a:r>
          </a:p>
        </p:txBody>
      </p:sp>
      <p:sp>
        <p:nvSpPr>
          <p:cNvPr id="4" name="Slide Number Placeholder 3"/>
          <p:cNvSpPr>
            <a:spLocks noGrp="1"/>
          </p:cNvSpPr>
          <p:nvPr>
            <p:ph type="sldNum" sz="quarter" idx="5"/>
          </p:nvPr>
        </p:nvSpPr>
        <p:spPr/>
        <p:txBody>
          <a:bodyPr/>
          <a:lstStyle/>
          <a:p>
            <a:fld id="{76A05828-8A86-47DB-AB15-73C6916966B8}" type="slidenum">
              <a:rPr lang="en-US" smtClean="0"/>
              <a:t>71</a:t>
            </a:fld>
            <a:endParaRPr lang="en-US"/>
          </a:p>
        </p:txBody>
      </p:sp>
    </p:spTree>
    <p:extLst>
      <p:ext uri="{BB962C8B-B14F-4D97-AF65-F5344CB8AC3E}">
        <p14:creationId xmlns:p14="http://schemas.microsoft.com/office/powerpoint/2010/main" val="884991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Torsvik et al, 2019</a:t>
            </a:r>
            <a:endParaRPr/>
          </a:p>
        </p:txBody>
      </p:sp>
      <p:sp>
        <p:nvSpPr>
          <p:cNvPr id="364" name="Google Shape;364;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4A4A4A"/>
                </a:solidFill>
                <a:effectLst/>
                <a:latin typeface="inherit"/>
              </a:rPr>
              <a:t>Movie showing the temporal evolution of a global, fully spherical, 3D model of whole-mantle convection with hot temperature </a:t>
            </a:r>
            <a:r>
              <a:rPr lang="en-US" b="1" i="0" dirty="0" err="1">
                <a:solidFill>
                  <a:srgbClr val="4A4A4A"/>
                </a:solidFill>
                <a:effectLst/>
                <a:latin typeface="inherit"/>
              </a:rPr>
              <a:t>isosurface</a:t>
            </a:r>
            <a:r>
              <a:rPr lang="en-US" b="1" i="0" dirty="0">
                <a:solidFill>
                  <a:srgbClr val="4A4A4A"/>
                </a:solidFill>
                <a:effectLst/>
                <a:latin typeface="inherit"/>
              </a:rPr>
              <a:t> (red) and stiff viscosity </a:t>
            </a:r>
            <a:r>
              <a:rPr lang="en-US" b="1" i="0" dirty="0" err="1">
                <a:solidFill>
                  <a:srgbClr val="4A4A4A"/>
                </a:solidFill>
                <a:effectLst/>
                <a:latin typeface="inherit"/>
              </a:rPr>
              <a:t>isosurfaces</a:t>
            </a:r>
            <a:r>
              <a:rPr lang="en-US" b="1" i="0" dirty="0">
                <a:solidFill>
                  <a:srgbClr val="4A4A4A"/>
                </a:solidFill>
                <a:effectLst/>
                <a:latin typeface="inherit"/>
              </a:rPr>
              <a:t> (grey).</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a:solidFill>
                  <a:srgbClr val="46555B"/>
                </a:solidFill>
                <a:effectLst/>
                <a:latin typeface="inherit"/>
                <a:hlinkClick r:id="rId3"/>
              </a:rPr>
              <a:t>Fabio </a:t>
            </a:r>
            <a:r>
              <a:rPr lang="en-US" b="0" i="0" u="sng" dirty="0" err="1">
                <a:solidFill>
                  <a:srgbClr val="46555B"/>
                </a:solidFill>
                <a:effectLst/>
                <a:latin typeface="inherit"/>
                <a:hlinkClick r:id="rId3"/>
              </a:rPr>
              <a:t>Crameri</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07.08.2021</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4"/>
              </a:rPr>
              <a:t>Attribution-</a:t>
            </a:r>
            <a:r>
              <a:rPr lang="en-US" b="0" i="0" u="sng" dirty="0" err="1">
                <a:solidFill>
                  <a:srgbClr val="46555B"/>
                </a:solidFill>
                <a:effectLst/>
                <a:latin typeface="inherit"/>
                <a:hlinkClick r:id="rId4"/>
              </a:rPr>
              <a:t>ShareAlike</a:t>
            </a:r>
            <a:r>
              <a:rPr lang="en-US" b="0" i="0" u="sng" dirty="0">
                <a:solidFill>
                  <a:srgbClr val="46555B"/>
                </a:solidFill>
                <a:effectLst/>
                <a:latin typeface="inherit"/>
                <a:hlinkClick r:id="rId4"/>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Fabio </a:t>
            </a:r>
            <a:r>
              <a:rPr lang="en-US" b="0" i="1" dirty="0" err="1">
                <a:solidFill>
                  <a:srgbClr val="4A4A4A"/>
                </a:solidFill>
                <a:effectLst/>
                <a:latin typeface="inherit"/>
              </a:rPr>
              <a:t>Crameri</a:t>
            </a:r>
            <a:r>
              <a:rPr lang="en-US" b="0" i="1" dirty="0">
                <a:solidFill>
                  <a:srgbClr val="4A4A4A"/>
                </a:solidFill>
                <a:effectLst/>
                <a:latin typeface="inherit"/>
              </a:rPr>
              <a:t> from </a:t>
            </a:r>
            <a:r>
              <a:rPr lang="en-US" b="0" i="1" dirty="0" err="1">
                <a:solidFill>
                  <a:srgbClr val="4A4A4A"/>
                </a:solidFill>
                <a:effectLst/>
                <a:latin typeface="inherit"/>
              </a:rPr>
              <a:t>Crameri</a:t>
            </a:r>
            <a:r>
              <a:rPr lang="en-US" b="0" i="1" dirty="0">
                <a:solidFill>
                  <a:srgbClr val="4A4A4A"/>
                </a:solidFill>
                <a:effectLst/>
                <a:latin typeface="inherit"/>
              </a:rPr>
              <a:t> and </a:t>
            </a:r>
            <a:r>
              <a:rPr lang="en-US" b="0" i="1" dirty="0" err="1">
                <a:solidFill>
                  <a:srgbClr val="4A4A4A"/>
                </a:solidFill>
                <a:effectLst/>
                <a:latin typeface="inherit"/>
              </a:rPr>
              <a:t>Tackley</a:t>
            </a:r>
            <a:r>
              <a:rPr lang="en-US" b="0" i="1" dirty="0">
                <a:solidFill>
                  <a:srgbClr val="4A4A4A"/>
                </a:solidFill>
                <a:effectLst/>
                <a:latin typeface="inherit"/>
              </a:rPr>
              <a:t> (2016) is available via the open-access s-Ink.org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a:t>
            </a:r>
            <a:r>
              <a:rPr lang="en-US" b="0" i="0" dirty="0" err="1">
                <a:solidFill>
                  <a:srgbClr val="4A4A4A"/>
                </a:solidFill>
                <a:effectLst/>
                <a:latin typeface="inherit"/>
              </a:rPr>
              <a:t>Crameri</a:t>
            </a:r>
            <a:r>
              <a:rPr lang="en-US" b="0" i="0" dirty="0">
                <a:solidFill>
                  <a:srgbClr val="4A4A4A"/>
                </a:solidFill>
                <a:effectLst/>
                <a:latin typeface="inherit"/>
              </a:rPr>
              <a:t>, F., and P. J. </a:t>
            </a:r>
            <a:r>
              <a:rPr lang="en-US" b="0" i="0" dirty="0" err="1">
                <a:solidFill>
                  <a:srgbClr val="4A4A4A"/>
                </a:solidFill>
                <a:effectLst/>
                <a:latin typeface="inherit"/>
              </a:rPr>
              <a:t>Tackley</a:t>
            </a:r>
            <a:r>
              <a:rPr lang="en-US" b="0" i="0" dirty="0">
                <a:solidFill>
                  <a:srgbClr val="4A4A4A"/>
                </a:solidFill>
                <a:effectLst/>
                <a:latin typeface="inherit"/>
              </a:rPr>
              <a:t> (2016), Subduction initiation from a stagnant lid and global overturn: new insights from numerical models with a free surface, Progress in Earth and Planetary Science, 3(1), 1–19, </a:t>
            </a:r>
            <a:r>
              <a:rPr lang="en-US" b="0" i="0" u="sng" dirty="0">
                <a:solidFill>
                  <a:srgbClr val="46555B"/>
                </a:solidFill>
                <a:effectLst/>
                <a:latin typeface="inherit"/>
                <a:hlinkClick r:id="rId5"/>
              </a:rPr>
              <a:t>doi:10.1186/s40645-016-0103-8</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14</a:t>
            </a:fld>
            <a:endParaRPr lang="en-US"/>
          </a:p>
        </p:txBody>
      </p:sp>
    </p:spTree>
    <p:extLst>
      <p:ext uri="{BB962C8B-B14F-4D97-AF65-F5344CB8AC3E}">
        <p14:creationId xmlns:p14="http://schemas.microsoft.com/office/powerpoint/2010/main" val="1643439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b="0" i="0" dirty="0">
                <a:solidFill>
                  <a:srgbClr val="4A4A4A"/>
                </a:solidFill>
                <a:effectLst/>
                <a:latin typeface="inherit"/>
              </a:rPr>
              <a:t>Creator: Anna </a:t>
            </a:r>
            <a:r>
              <a:rPr lang="en-US" b="0" i="0" dirty="0" err="1">
                <a:solidFill>
                  <a:srgbClr val="4A4A4A"/>
                </a:solidFill>
                <a:effectLst/>
                <a:latin typeface="inherit"/>
              </a:rPr>
              <a:t>Gülcher</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17.12.2022</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3"/>
              </a:rPr>
              <a:t>Attribution-</a:t>
            </a:r>
            <a:r>
              <a:rPr lang="en-US" b="0" i="0" u="sng" dirty="0" err="1">
                <a:solidFill>
                  <a:srgbClr val="46555B"/>
                </a:solidFill>
                <a:effectLst/>
                <a:latin typeface="inherit"/>
                <a:hlinkClick r:id="rId3"/>
              </a:rPr>
              <a:t>ShareAlike</a:t>
            </a:r>
            <a:r>
              <a:rPr lang="en-US" b="0" i="0" u="sng" dirty="0">
                <a:solidFill>
                  <a:srgbClr val="46555B"/>
                </a:solidFill>
                <a:effectLst/>
                <a:latin typeface="inherit"/>
                <a:hlinkClick r:id="rId3"/>
              </a:rPr>
              <a:t> 4.0 International (CC BY-NC-SA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These graphics by Anna </a:t>
            </a:r>
            <a:r>
              <a:rPr lang="en-US" b="0" i="1" dirty="0" err="1">
                <a:solidFill>
                  <a:srgbClr val="4A4A4A"/>
                </a:solidFill>
                <a:effectLst/>
                <a:latin typeface="inherit"/>
              </a:rPr>
              <a:t>Gülcher</a:t>
            </a:r>
            <a:r>
              <a:rPr lang="en-US" b="0" i="1" dirty="0">
                <a:solidFill>
                  <a:srgbClr val="4A4A4A"/>
                </a:solidFill>
                <a:effectLst/>
                <a:latin typeface="inherit"/>
              </a:rPr>
              <a:t> from </a:t>
            </a:r>
            <a:r>
              <a:rPr lang="en-US" b="0" i="1" dirty="0" err="1">
                <a:solidFill>
                  <a:srgbClr val="4A4A4A"/>
                </a:solidFill>
                <a:effectLst/>
                <a:latin typeface="inherit"/>
              </a:rPr>
              <a:t>Gülcher</a:t>
            </a:r>
            <a:r>
              <a:rPr lang="en-US" b="0" i="1" dirty="0">
                <a:solidFill>
                  <a:srgbClr val="4A4A4A"/>
                </a:solidFill>
                <a:effectLst/>
                <a:latin typeface="inherit"/>
              </a:rPr>
              <a:t> et al. (2021) are available via the open-access s-Ink.org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 </a:t>
            </a:r>
            <a:r>
              <a:rPr lang="en-US" b="0" i="0" dirty="0" err="1">
                <a:solidFill>
                  <a:srgbClr val="4A4A4A"/>
                </a:solidFill>
                <a:effectLst/>
                <a:latin typeface="inherit"/>
              </a:rPr>
              <a:t>Gülcher</a:t>
            </a:r>
            <a:r>
              <a:rPr lang="en-US" b="0" i="0" dirty="0">
                <a:solidFill>
                  <a:srgbClr val="4A4A4A"/>
                </a:solidFill>
                <a:effectLst/>
                <a:latin typeface="inherit"/>
              </a:rPr>
              <a:t>, A. J. P., Ballmer, M. D., and </a:t>
            </a:r>
            <a:r>
              <a:rPr lang="en-US" b="0" i="0" dirty="0" err="1">
                <a:solidFill>
                  <a:srgbClr val="4A4A4A"/>
                </a:solidFill>
                <a:effectLst/>
                <a:latin typeface="inherit"/>
              </a:rPr>
              <a:t>Tackley</a:t>
            </a:r>
            <a:r>
              <a:rPr lang="en-US" b="0" i="0" dirty="0">
                <a:solidFill>
                  <a:srgbClr val="4A4A4A"/>
                </a:solidFill>
                <a:effectLst/>
                <a:latin typeface="inherit"/>
              </a:rPr>
              <a:t>, P. J. (2021), Coupled dynamics and evolution of primordial and recycled heterogeneity in Earth’s lower mantle, Solid Earth, 12, 2087–2107, 2021 </a:t>
            </a:r>
            <a:r>
              <a:rPr lang="en-US" b="0" i="0" u="sng" dirty="0">
                <a:solidFill>
                  <a:srgbClr val="46555B"/>
                </a:solidFill>
                <a:effectLst/>
                <a:latin typeface="inherit"/>
                <a:hlinkClick r:id="rId4"/>
              </a:rPr>
              <a:t>https://doi.org/10.5194/se-12-2087-2021</a:t>
            </a:r>
            <a:endParaRPr lang="en-US" b="0" i="0" dirty="0">
              <a:solidFill>
                <a:srgbClr val="4A4A4A"/>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15</a:t>
            </a:fld>
            <a:endParaRPr lang="en-US"/>
          </a:p>
        </p:txBody>
      </p:sp>
    </p:spTree>
    <p:extLst>
      <p:ext uri="{BB962C8B-B14F-4D97-AF65-F5344CB8AC3E}">
        <p14:creationId xmlns:p14="http://schemas.microsoft.com/office/powerpoint/2010/main" val="483049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Origin of the LLSVPs at the base of the mantle is a consequence of plate tectonics – A petrological and geochemical perspective - ScienceDirect</a:t>
            </a:r>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16</a:t>
            </a:fld>
            <a:endParaRPr lang="en-US"/>
          </a:p>
        </p:txBody>
      </p:sp>
    </p:spTree>
    <p:extLst>
      <p:ext uri="{BB962C8B-B14F-4D97-AF65-F5344CB8AC3E}">
        <p14:creationId xmlns:p14="http://schemas.microsoft.com/office/powerpoint/2010/main" val="4238967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r>
              <a:rPr lang="en-US" b="1" i="0" dirty="0">
                <a:solidFill>
                  <a:srgbClr val="4A4A4A"/>
                </a:solidFill>
                <a:effectLst/>
                <a:latin typeface="inherit"/>
              </a:rPr>
            </a:br>
            <a:r>
              <a:rPr lang="en-US" b="1" i="0" dirty="0">
                <a:solidFill>
                  <a:srgbClr val="4A4A4A"/>
                </a:solidFill>
                <a:effectLst/>
                <a:latin typeface="inherit"/>
              </a:rPr>
              <a:t>Surface projected global horizontal seismic S-wave velocity anomaly maps for different mantle depths revealing the two large low shear-wave velocity provinces (LLSVPs) below the Pacific (named </a:t>
            </a:r>
            <a:r>
              <a:rPr lang="en-US" b="1" i="1" dirty="0">
                <a:solidFill>
                  <a:srgbClr val="4A4A4A"/>
                </a:solidFill>
                <a:effectLst/>
                <a:latin typeface="inherit"/>
              </a:rPr>
              <a:t>Jason</a:t>
            </a:r>
            <a:r>
              <a:rPr lang="en-US" b="1" i="0" dirty="0">
                <a:solidFill>
                  <a:srgbClr val="4A4A4A"/>
                </a:solidFill>
                <a:effectLst/>
                <a:latin typeface="inherit"/>
              </a:rPr>
              <a:t>) and Africa (named </a:t>
            </a:r>
            <a:r>
              <a:rPr lang="en-US" b="1" i="1" dirty="0" err="1">
                <a:solidFill>
                  <a:srgbClr val="4A4A4A"/>
                </a:solidFill>
                <a:effectLst/>
                <a:latin typeface="inherit"/>
              </a:rPr>
              <a:t>Tuzo</a:t>
            </a:r>
            <a:r>
              <a:rPr lang="en-US" b="1" i="0" dirty="0">
                <a:solidFill>
                  <a:srgbClr val="4A4A4A"/>
                </a:solidFill>
                <a:effectLst/>
                <a:latin typeface="inherit"/>
              </a:rPr>
              <a:t>). Shown is the </a:t>
            </a:r>
            <a:r>
              <a:rPr lang="en-US" b="1" i="1" dirty="0">
                <a:solidFill>
                  <a:srgbClr val="4A4A4A"/>
                </a:solidFill>
                <a:effectLst/>
                <a:latin typeface="inherit"/>
              </a:rPr>
              <a:t>S10MEAN</a:t>
            </a:r>
            <a:r>
              <a:rPr lang="en-US" b="1" i="0" dirty="0">
                <a:solidFill>
                  <a:srgbClr val="4A4A4A"/>
                </a:solidFill>
                <a:effectLst/>
                <a:latin typeface="inherit"/>
              </a:rPr>
              <a:t> model based on </a:t>
            </a:r>
            <a:r>
              <a:rPr lang="en-US" b="1" i="0" dirty="0" err="1">
                <a:solidFill>
                  <a:srgbClr val="4A4A4A"/>
                </a:solidFill>
                <a:effectLst/>
                <a:latin typeface="inherit"/>
              </a:rPr>
              <a:t>Doubrovine</a:t>
            </a:r>
            <a:r>
              <a:rPr lang="en-US" b="1" i="0" dirty="0">
                <a:solidFill>
                  <a:srgbClr val="4A4A4A"/>
                </a:solidFill>
                <a:effectLst/>
                <a:latin typeface="inherit"/>
              </a:rPr>
              <a:t> et al. (2016) averaging 10 tomography models allowing to compare relative variations in S-wave velocity.</a:t>
            </a:r>
            <a:r>
              <a:rPr lang="en-US" b="0" i="0" dirty="0">
                <a:solidFill>
                  <a:srgbClr val="4A4A4A"/>
                </a:solidFill>
                <a:effectLst/>
                <a:latin typeface="Open Sans" panose="020B0606030504020204" pitchFamily="34" charset="0"/>
              </a:rPr>
              <a:t> </a:t>
            </a:r>
            <a:r>
              <a:rPr lang="en-US" b="1" i="0" dirty="0">
                <a:solidFill>
                  <a:srgbClr val="4A4A4A"/>
                </a:solidFill>
                <a:effectLst/>
                <a:latin typeface="inherit"/>
              </a:rPr>
              <a:t>The Scientific </a:t>
            </a:r>
            <a:r>
              <a:rPr lang="en-US" b="1" i="0" dirty="0" err="1">
                <a:solidFill>
                  <a:srgbClr val="4A4A4A"/>
                </a:solidFill>
                <a:effectLst/>
                <a:latin typeface="inherit"/>
              </a:rPr>
              <a:t>colour</a:t>
            </a:r>
            <a:r>
              <a:rPr lang="en-US" b="1" i="0" dirty="0">
                <a:solidFill>
                  <a:srgbClr val="4A4A4A"/>
                </a:solidFill>
                <a:effectLst/>
                <a:latin typeface="inherit"/>
              </a:rPr>
              <a:t> map ‘</a:t>
            </a:r>
            <a:r>
              <a:rPr lang="en-US" b="1" i="1" u="sng" dirty="0" err="1">
                <a:solidFill>
                  <a:srgbClr val="46555B"/>
                </a:solidFill>
                <a:effectLst/>
                <a:latin typeface="inherit"/>
                <a:hlinkClick r:id="rId3"/>
              </a:rPr>
              <a:t>batlow</a:t>
            </a:r>
            <a:r>
              <a:rPr lang="en-US" b="1" i="0" dirty="0">
                <a:solidFill>
                  <a:srgbClr val="4A4A4A"/>
                </a:solidFill>
                <a:effectLst/>
                <a:latin typeface="inherit"/>
              </a:rPr>
              <a:t>‘ is used to represent data accurately and to all readers.</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a:solidFill>
                  <a:srgbClr val="46555B"/>
                </a:solidFill>
                <a:effectLst/>
                <a:latin typeface="inherit"/>
                <a:hlinkClick r:id="rId4"/>
              </a:rPr>
              <a:t>Fabio </a:t>
            </a:r>
            <a:r>
              <a:rPr lang="en-US" b="0" i="0" u="sng" dirty="0" err="1">
                <a:solidFill>
                  <a:srgbClr val="46555B"/>
                </a:solidFill>
                <a:effectLst/>
                <a:latin typeface="inherit"/>
                <a:hlinkClick r:id="rId4"/>
              </a:rPr>
              <a:t>Crameri</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31.10.2021</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5"/>
              </a:rPr>
              <a:t>Attribution-</a:t>
            </a:r>
            <a:r>
              <a:rPr lang="en-US" b="0" i="0" u="sng" dirty="0" err="1">
                <a:solidFill>
                  <a:srgbClr val="46555B"/>
                </a:solidFill>
                <a:effectLst/>
                <a:latin typeface="inherit"/>
                <a:hlinkClick r:id="rId5"/>
              </a:rPr>
              <a:t>ShareAlike</a:t>
            </a:r>
            <a:r>
              <a:rPr lang="en-US" b="0" i="0" u="sng" dirty="0">
                <a:solidFill>
                  <a:srgbClr val="46555B"/>
                </a:solidFill>
                <a:effectLst/>
                <a:latin typeface="inherit"/>
                <a:hlinkClick r:id="rId5"/>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Fabio </a:t>
            </a:r>
            <a:r>
              <a:rPr lang="en-US" b="0" i="1" dirty="0" err="1">
                <a:solidFill>
                  <a:srgbClr val="4A4A4A"/>
                </a:solidFill>
                <a:effectLst/>
                <a:latin typeface="inherit"/>
              </a:rPr>
              <a:t>Crameri</a:t>
            </a:r>
            <a:r>
              <a:rPr lang="en-US" b="0" i="1" dirty="0">
                <a:solidFill>
                  <a:srgbClr val="4A4A4A"/>
                </a:solidFill>
                <a:effectLst/>
                <a:latin typeface="inherit"/>
              </a:rPr>
              <a:t> based on data compiled by </a:t>
            </a:r>
            <a:r>
              <a:rPr lang="en-US" b="0" i="1" dirty="0" err="1">
                <a:solidFill>
                  <a:srgbClr val="4A4A4A"/>
                </a:solidFill>
                <a:effectLst/>
                <a:latin typeface="inherit"/>
              </a:rPr>
              <a:t>Doubrovine</a:t>
            </a:r>
            <a:r>
              <a:rPr lang="en-US" b="0" i="1" dirty="0">
                <a:solidFill>
                  <a:srgbClr val="4A4A4A"/>
                </a:solidFill>
                <a:effectLst/>
                <a:latin typeface="inherit"/>
              </a:rPr>
              <a:t> et al. (2016) is available via the open-access s-Ink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references: </a:t>
            </a:r>
            <a:r>
              <a:rPr lang="en-US" b="0" i="0" dirty="0" err="1">
                <a:solidFill>
                  <a:srgbClr val="4A4A4A"/>
                </a:solidFill>
                <a:effectLst/>
                <a:latin typeface="inherit"/>
              </a:rPr>
              <a:t>Doubrovine</a:t>
            </a:r>
            <a:r>
              <a:rPr lang="en-US" b="0" i="0" dirty="0">
                <a:solidFill>
                  <a:srgbClr val="4A4A4A"/>
                </a:solidFill>
                <a:effectLst/>
                <a:latin typeface="inherit"/>
              </a:rPr>
              <a:t>, P. V., Steinberger, B., and </a:t>
            </a:r>
            <a:r>
              <a:rPr lang="en-US" b="0" i="0" dirty="0" err="1">
                <a:solidFill>
                  <a:srgbClr val="4A4A4A"/>
                </a:solidFill>
                <a:effectLst/>
                <a:latin typeface="inherit"/>
              </a:rPr>
              <a:t>Torsvik</a:t>
            </a:r>
            <a:r>
              <a:rPr lang="en-US" b="0" i="0" dirty="0">
                <a:solidFill>
                  <a:srgbClr val="4A4A4A"/>
                </a:solidFill>
                <a:effectLst/>
                <a:latin typeface="inherit"/>
              </a:rPr>
              <a:t>, T. H. (2016), A failure to reject: Testing the correlation between large igneous provinces and deep mantle structures with EDF statistics, Geochem. </a:t>
            </a:r>
            <a:r>
              <a:rPr lang="en-US" b="0" i="0" dirty="0" err="1">
                <a:solidFill>
                  <a:srgbClr val="4A4A4A"/>
                </a:solidFill>
                <a:effectLst/>
                <a:latin typeface="inherit"/>
              </a:rPr>
              <a:t>Geophys</a:t>
            </a:r>
            <a:r>
              <a:rPr lang="en-US" b="0" i="0" dirty="0">
                <a:solidFill>
                  <a:srgbClr val="4A4A4A"/>
                </a:solidFill>
                <a:effectLst/>
                <a:latin typeface="inherit"/>
              </a:rPr>
              <a:t>. </a:t>
            </a:r>
            <a:r>
              <a:rPr lang="en-US" b="0" i="0" dirty="0" err="1">
                <a:solidFill>
                  <a:srgbClr val="4A4A4A"/>
                </a:solidFill>
                <a:effectLst/>
                <a:latin typeface="inherit"/>
              </a:rPr>
              <a:t>Geosyst</a:t>
            </a:r>
            <a:r>
              <a:rPr lang="en-US" b="0" i="0" dirty="0">
                <a:solidFill>
                  <a:srgbClr val="4A4A4A"/>
                </a:solidFill>
                <a:effectLst/>
                <a:latin typeface="inherit"/>
              </a:rPr>
              <a:t>., 17, 1130– 1163, doi:10.1002/2015GC006044.</a:t>
            </a: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17</a:t>
            </a:fld>
            <a:endParaRPr lang="en-US"/>
          </a:p>
        </p:txBody>
      </p:sp>
    </p:spTree>
    <p:extLst>
      <p:ext uri="{BB962C8B-B14F-4D97-AF65-F5344CB8AC3E}">
        <p14:creationId xmlns:p14="http://schemas.microsoft.com/office/powerpoint/2010/main" val="1386091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r>
              <a:rPr lang="en-US" b="1" i="0" dirty="0">
                <a:solidFill>
                  <a:srgbClr val="4A4A4A"/>
                </a:solidFill>
                <a:effectLst/>
                <a:latin typeface="inherit"/>
              </a:rPr>
            </a:br>
            <a:r>
              <a:rPr lang="en-US" b="1" i="0" dirty="0">
                <a:solidFill>
                  <a:srgbClr val="4A4A4A"/>
                </a:solidFill>
                <a:effectLst/>
                <a:latin typeface="inherit"/>
              </a:rPr>
              <a:t>Surface projected global horizontal seismic S-wave velocity anomaly maps for different mantle depths revealing the two large low shear-wave velocity provinces (LLSVPs) below the Pacific (named </a:t>
            </a:r>
            <a:r>
              <a:rPr lang="en-US" b="1" i="1" dirty="0">
                <a:solidFill>
                  <a:srgbClr val="4A4A4A"/>
                </a:solidFill>
                <a:effectLst/>
                <a:latin typeface="inherit"/>
              </a:rPr>
              <a:t>Jason</a:t>
            </a:r>
            <a:r>
              <a:rPr lang="en-US" b="1" i="0" dirty="0">
                <a:solidFill>
                  <a:srgbClr val="4A4A4A"/>
                </a:solidFill>
                <a:effectLst/>
                <a:latin typeface="inherit"/>
              </a:rPr>
              <a:t>) and Africa (named </a:t>
            </a:r>
            <a:r>
              <a:rPr lang="en-US" b="1" i="1" dirty="0" err="1">
                <a:solidFill>
                  <a:srgbClr val="4A4A4A"/>
                </a:solidFill>
                <a:effectLst/>
                <a:latin typeface="inherit"/>
              </a:rPr>
              <a:t>Tuzo</a:t>
            </a:r>
            <a:r>
              <a:rPr lang="en-US" b="1" i="0" dirty="0">
                <a:solidFill>
                  <a:srgbClr val="4A4A4A"/>
                </a:solidFill>
                <a:effectLst/>
                <a:latin typeface="inherit"/>
              </a:rPr>
              <a:t>). Shown is the </a:t>
            </a:r>
            <a:r>
              <a:rPr lang="en-US" b="1" i="1" dirty="0">
                <a:solidFill>
                  <a:srgbClr val="4A4A4A"/>
                </a:solidFill>
                <a:effectLst/>
                <a:latin typeface="inherit"/>
              </a:rPr>
              <a:t>S10MEAN</a:t>
            </a:r>
            <a:r>
              <a:rPr lang="en-US" b="1" i="0" dirty="0">
                <a:solidFill>
                  <a:srgbClr val="4A4A4A"/>
                </a:solidFill>
                <a:effectLst/>
                <a:latin typeface="inherit"/>
              </a:rPr>
              <a:t> model based on </a:t>
            </a:r>
            <a:r>
              <a:rPr lang="en-US" b="1" i="0" dirty="0" err="1">
                <a:solidFill>
                  <a:srgbClr val="4A4A4A"/>
                </a:solidFill>
                <a:effectLst/>
                <a:latin typeface="inherit"/>
              </a:rPr>
              <a:t>Doubrovine</a:t>
            </a:r>
            <a:r>
              <a:rPr lang="en-US" b="1" i="0" dirty="0">
                <a:solidFill>
                  <a:srgbClr val="4A4A4A"/>
                </a:solidFill>
                <a:effectLst/>
                <a:latin typeface="inherit"/>
              </a:rPr>
              <a:t> et al. (2016) averaging 10 tomography models allowing to compare relative variations in S-wave velocity.</a:t>
            </a:r>
            <a:r>
              <a:rPr lang="en-US" b="0" i="0" dirty="0">
                <a:solidFill>
                  <a:srgbClr val="4A4A4A"/>
                </a:solidFill>
                <a:effectLst/>
                <a:latin typeface="Open Sans" panose="020B0606030504020204" pitchFamily="34" charset="0"/>
              </a:rPr>
              <a:t> </a:t>
            </a:r>
            <a:r>
              <a:rPr lang="en-US" b="1" i="0" dirty="0">
                <a:solidFill>
                  <a:srgbClr val="4A4A4A"/>
                </a:solidFill>
                <a:effectLst/>
                <a:latin typeface="inherit"/>
              </a:rPr>
              <a:t>The Scientific </a:t>
            </a:r>
            <a:r>
              <a:rPr lang="en-US" b="1" i="0" dirty="0" err="1">
                <a:solidFill>
                  <a:srgbClr val="4A4A4A"/>
                </a:solidFill>
                <a:effectLst/>
                <a:latin typeface="inherit"/>
              </a:rPr>
              <a:t>colour</a:t>
            </a:r>
            <a:r>
              <a:rPr lang="en-US" b="1" i="0" dirty="0">
                <a:solidFill>
                  <a:srgbClr val="4A4A4A"/>
                </a:solidFill>
                <a:effectLst/>
                <a:latin typeface="inherit"/>
              </a:rPr>
              <a:t> map ‘</a:t>
            </a:r>
            <a:r>
              <a:rPr lang="en-US" b="1" i="1" u="sng" dirty="0" err="1">
                <a:solidFill>
                  <a:srgbClr val="46555B"/>
                </a:solidFill>
                <a:effectLst/>
                <a:latin typeface="inherit"/>
                <a:hlinkClick r:id="rId3"/>
              </a:rPr>
              <a:t>batlow</a:t>
            </a:r>
            <a:r>
              <a:rPr lang="en-US" b="1" i="0" dirty="0">
                <a:solidFill>
                  <a:srgbClr val="4A4A4A"/>
                </a:solidFill>
                <a:effectLst/>
                <a:latin typeface="inherit"/>
              </a:rPr>
              <a:t>‘ is used to represent data accurately and to all readers.</a:t>
            </a:r>
            <a:endParaRPr lang="en-US" b="0" i="0" dirty="0">
              <a:solidFill>
                <a:srgbClr val="4A4A4A"/>
              </a:solidFill>
              <a:effectLst/>
              <a:latin typeface="Open Sans" panose="020B0606030504020204" pitchFamily="34" charset="0"/>
            </a:endParaRPr>
          </a:p>
          <a:p>
            <a:pPr algn="l" fontAlgn="base">
              <a:buFont typeface="Arial" panose="020B0604020202020204" pitchFamily="34" charset="0"/>
              <a:buChar char="•"/>
            </a:pPr>
            <a:r>
              <a:rPr lang="en-US" b="0" i="0" dirty="0">
                <a:solidFill>
                  <a:srgbClr val="4A4A4A"/>
                </a:solidFill>
                <a:effectLst/>
                <a:latin typeface="inherit"/>
              </a:rPr>
              <a:t>Creator: </a:t>
            </a:r>
            <a:r>
              <a:rPr lang="en-US" b="0" i="0" u="sng" dirty="0">
                <a:solidFill>
                  <a:srgbClr val="46555B"/>
                </a:solidFill>
                <a:effectLst/>
                <a:latin typeface="inherit"/>
                <a:hlinkClick r:id="rId4"/>
              </a:rPr>
              <a:t>Fabio </a:t>
            </a:r>
            <a:r>
              <a:rPr lang="en-US" b="0" i="0" u="sng" dirty="0" err="1">
                <a:solidFill>
                  <a:srgbClr val="46555B"/>
                </a:solidFill>
                <a:effectLst/>
                <a:latin typeface="inherit"/>
                <a:hlinkClick r:id="rId4"/>
              </a:rPr>
              <a:t>Crameri</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This version: 31.10.2021</a:t>
            </a:r>
          </a:p>
          <a:p>
            <a:pPr algn="l" fontAlgn="base">
              <a:buFont typeface="Arial" panose="020B0604020202020204" pitchFamily="34" charset="0"/>
              <a:buChar char="•"/>
            </a:pPr>
            <a:r>
              <a:rPr lang="en-US" b="0" i="0" dirty="0">
                <a:solidFill>
                  <a:srgbClr val="4A4A4A"/>
                </a:solidFill>
                <a:effectLst/>
                <a:latin typeface="inherit"/>
              </a:rPr>
              <a:t>License: </a:t>
            </a:r>
            <a:r>
              <a:rPr lang="en-US" b="0" i="0" u="sng" dirty="0">
                <a:solidFill>
                  <a:srgbClr val="46555B"/>
                </a:solidFill>
                <a:effectLst/>
                <a:latin typeface="inherit"/>
                <a:hlinkClick r:id="rId5"/>
              </a:rPr>
              <a:t>Attribution-</a:t>
            </a:r>
            <a:r>
              <a:rPr lang="en-US" b="0" i="0" u="sng" dirty="0" err="1">
                <a:solidFill>
                  <a:srgbClr val="46555B"/>
                </a:solidFill>
                <a:effectLst/>
                <a:latin typeface="inherit"/>
                <a:hlinkClick r:id="rId5"/>
              </a:rPr>
              <a:t>ShareAlike</a:t>
            </a:r>
            <a:r>
              <a:rPr lang="en-US" b="0" i="0" u="sng" dirty="0">
                <a:solidFill>
                  <a:srgbClr val="46555B"/>
                </a:solidFill>
                <a:effectLst/>
                <a:latin typeface="inherit"/>
                <a:hlinkClick r:id="rId5"/>
              </a:rPr>
              <a:t> 4.0 International (CC BY-SA 4.0)</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Specific citation: </a:t>
            </a:r>
            <a:r>
              <a:rPr lang="en-US" b="0" i="1" dirty="0">
                <a:solidFill>
                  <a:srgbClr val="4A4A4A"/>
                </a:solidFill>
                <a:effectLst/>
                <a:latin typeface="inherit"/>
              </a:rPr>
              <a:t>This graphic by Fabio </a:t>
            </a:r>
            <a:r>
              <a:rPr lang="en-US" b="0" i="1" dirty="0" err="1">
                <a:solidFill>
                  <a:srgbClr val="4A4A4A"/>
                </a:solidFill>
                <a:effectLst/>
                <a:latin typeface="inherit"/>
              </a:rPr>
              <a:t>Crameri</a:t>
            </a:r>
            <a:r>
              <a:rPr lang="en-US" b="0" i="1" dirty="0">
                <a:solidFill>
                  <a:srgbClr val="4A4A4A"/>
                </a:solidFill>
                <a:effectLst/>
                <a:latin typeface="inherit"/>
              </a:rPr>
              <a:t> based on data compiled by </a:t>
            </a:r>
            <a:r>
              <a:rPr lang="en-US" b="0" i="1" dirty="0" err="1">
                <a:solidFill>
                  <a:srgbClr val="4A4A4A"/>
                </a:solidFill>
                <a:effectLst/>
                <a:latin typeface="inherit"/>
              </a:rPr>
              <a:t>Doubrovine</a:t>
            </a:r>
            <a:r>
              <a:rPr lang="en-US" b="0" i="1" dirty="0">
                <a:solidFill>
                  <a:srgbClr val="4A4A4A"/>
                </a:solidFill>
                <a:effectLst/>
                <a:latin typeface="inherit"/>
              </a:rPr>
              <a:t> et al. (2016) is available via the open-access s-Ink repository.</a:t>
            </a:r>
            <a:endParaRPr lang="en-US" b="0" i="0" dirty="0">
              <a:solidFill>
                <a:srgbClr val="4A4A4A"/>
              </a:solidFill>
              <a:effectLst/>
              <a:latin typeface="inherit"/>
            </a:endParaRPr>
          </a:p>
          <a:p>
            <a:pPr algn="l" fontAlgn="base">
              <a:buFont typeface="Arial" panose="020B0604020202020204" pitchFamily="34" charset="0"/>
              <a:buChar char="•"/>
            </a:pPr>
            <a:r>
              <a:rPr lang="en-US" b="0" i="0" dirty="0">
                <a:solidFill>
                  <a:srgbClr val="4A4A4A"/>
                </a:solidFill>
                <a:effectLst/>
                <a:latin typeface="inherit"/>
              </a:rPr>
              <a:t>Related references: </a:t>
            </a:r>
            <a:r>
              <a:rPr lang="en-US" b="0" i="0" dirty="0" err="1">
                <a:solidFill>
                  <a:srgbClr val="4A4A4A"/>
                </a:solidFill>
                <a:effectLst/>
                <a:latin typeface="inherit"/>
              </a:rPr>
              <a:t>Doubrovine</a:t>
            </a:r>
            <a:r>
              <a:rPr lang="en-US" b="0" i="0" dirty="0">
                <a:solidFill>
                  <a:srgbClr val="4A4A4A"/>
                </a:solidFill>
                <a:effectLst/>
                <a:latin typeface="inherit"/>
              </a:rPr>
              <a:t>, P. V., Steinberger, B., and </a:t>
            </a:r>
            <a:r>
              <a:rPr lang="en-US" b="0" i="0" dirty="0" err="1">
                <a:solidFill>
                  <a:srgbClr val="4A4A4A"/>
                </a:solidFill>
                <a:effectLst/>
                <a:latin typeface="inherit"/>
              </a:rPr>
              <a:t>Torsvik</a:t>
            </a:r>
            <a:r>
              <a:rPr lang="en-US" b="0" i="0" dirty="0">
                <a:solidFill>
                  <a:srgbClr val="4A4A4A"/>
                </a:solidFill>
                <a:effectLst/>
                <a:latin typeface="inherit"/>
              </a:rPr>
              <a:t>, T. H. (2016), A failure to reject: Testing the correlation between large igneous provinces and deep mantle structures with EDF statistics, Geochem. </a:t>
            </a:r>
            <a:r>
              <a:rPr lang="en-US" b="0" i="0" dirty="0" err="1">
                <a:solidFill>
                  <a:srgbClr val="4A4A4A"/>
                </a:solidFill>
                <a:effectLst/>
                <a:latin typeface="inherit"/>
              </a:rPr>
              <a:t>Geophys</a:t>
            </a:r>
            <a:r>
              <a:rPr lang="en-US" b="0" i="0" dirty="0">
                <a:solidFill>
                  <a:srgbClr val="4A4A4A"/>
                </a:solidFill>
                <a:effectLst/>
                <a:latin typeface="inherit"/>
              </a:rPr>
              <a:t>. </a:t>
            </a:r>
            <a:r>
              <a:rPr lang="en-US" b="0" i="0" dirty="0" err="1">
                <a:solidFill>
                  <a:srgbClr val="4A4A4A"/>
                </a:solidFill>
                <a:effectLst/>
                <a:latin typeface="inherit"/>
              </a:rPr>
              <a:t>Geosyst</a:t>
            </a:r>
            <a:r>
              <a:rPr lang="en-US" b="0" i="0" dirty="0">
                <a:solidFill>
                  <a:srgbClr val="4A4A4A"/>
                </a:solidFill>
                <a:effectLst/>
                <a:latin typeface="inherit"/>
              </a:rPr>
              <a:t>., 17, 1130– 1163, doi:10.1002/2015GC006044.</a:t>
            </a:r>
          </a:p>
          <a:p>
            <a:endParaRPr lang="en-US" dirty="0"/>
          </a:p>
        </p:txBody>
      </p:sp>
      <p:sp>
        <p:nvSpPr>
          <p:cNvPr id="4" name="Slide Number Placeholder 3"/>
          <p:cNvSpPr>
            <a:spLocks noGrp="1"/>
          </p:cNvSpPr>
          <p:nvPr>
            <p:ph type="sldNum" sz="quarter" idx="5"/>
          </p:nvPr>
        </p:nvSpPr>
        <p:spPr/>
        <p:txBody>
          <a:bodyPr/>
          <a:lstStyle/>
          <a:p>
            <a:fld id="{886EE2FA-82B5-4569-9418-9B2E0A5C87C9}" type="slidenum">
              <a:rPr lang="en-US" smtClean="0"/>
              <a:t>18</a:t>
            </a:fld>
            <a:endParaRPr lang="en-US"/>
          </a:p>
        </p:txBody>
      </p:sp>
    </p:spTree>
    <p:extLst>
      <p:ext uri="{BB962C8B-B14F-4D97-AF65-F5344CB8AC3E}">
        <p14:creationId xmlns:p14="http://schemas.microsoft.com/office/powerpoint/2010/main" val="2423602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DA64A-CA63-4642-A7F8-D13C78BA52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4F4446-0512-4D53-B7F1-17B1B539C9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9CE90F-C7E7-4187-A8A3-D09DFEE2CAF3}"/>
              </a:ext>
            </a:extLst>
          </p:cNvPr>
          <p:cNvSpPr>
            <a:spLocks noGrp="1"/>
          </p:cNvSpPr>
          <p:nvPr>
            <p:ph type="dt" sz="half" idx="10"/>
          </p:nvPr>
        </p:nvSpPr>
        <p:spPr/>
        <p:txBody>
          <a:bodyPr/>
          <a:lstStyle/>
          <a:p>
            <a:fld id="{71E7031F-10AE-4BBE-A855-8CDC2F4C9733}" type="datetimeFigureOut">
              <a:rPr lang="en-US" smtClean="0"/>
              <a:t>5/8/2025</a:t>
            </a:fld>
            <a:endParaRPr lang="en-US"/>
          </a:p>
        </p:txBody>
      </p:sp>
      <p:sp>
        <p:nvSpPr>
          <p:cNvPr id="5" name="Footer Placeholder 4">
            <a:extLst>
              <a:ext uri="{FF2B5EF4-FFF2-40B4-BE49-F238E27FC236}">
                <a16:creationId xmlns:a16="http://schemas.microsoft.com/office/drawing/2014/main" id="{4ABED22E-FF51-4C17-B694-385AE8B876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6783AA-3BFE-4472-BA9B-ABA016081AE2}"/>
              </a:ext>
            </a:extLst>
          </p:cNvPr>
          <p:cNvSpPr>
            <a:spLocks noGrp="1"/>
          </p:cNvSpPr>
          <p:nvPr>
            <p:ph type="sldNum" sz="quarter" idx="12"/>
          </p:nvPr>
        </p:nvSpPr>
        <p:spPr/>
        <p:txBody>
          <a:bodyPr/>
          <a:lstStyle/>
          <a:p>
            <a:fld id="{BAB7B89E-188E-4103-A7C3-B99A5D72098B}" type="slidenum">
              <a:rPr lang="en-US" smtClean="0"/>
              <a:t>‹#›</a:t>
            </a:fld>
            <a:endParaRPr lang="en-US"/>
          </a:p>
        </p:txBody>
      </p:sp>
    </p:spTree>
    <p:extLst>
      <p:ext uri="{BB962C8B-B14F-4D97-AF65-F5344CB8AC3E}">
        <p14:creationId xmlns:p14="http://schemas.microsoft.com/office/powerpoint/2010/main" val="2414682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CD50-D676-40CE-806C-65A11267F5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937297-15F2-4EE4-9B02-59C5A556AE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C372F0-0C42-4B0F-9495-BA3F3BF0EB32}"/>
              </a:ext>
            </a:extLst>
          </p:cNvPr>
          <p:cNvSpPr>
            <a:spLocks noGrp="1"/>
          </p:cNvSpPr>
          <p:nvPr>
            <p:ph type="dt" sz="half" idx="10"/>
          </p:nvPr>
        </p:nvSpPr>
        <p:spPr/>
        <p:txBody>
          <a:bodyPr/>
          <a:lstStyle/>
          <a:p>
            <a:fld id="{71E7031F-10AE-4BBE-A855-8CDC2F4C9733}" type="datetimeFigureOut">
              <a:rPr lang="en-US" smtClean="0"/>
              <a:t>5/8/2025</a:t>
            </a:fld>
            <a:endParaRPr lang="en-US"/>
          </a:p>
        </p:txBody>
      </p:sp>
      <p:sp>
        <p:nvSpPr>
          <p:cNvPr id="5" name="Footer Placeholder 4">
            <a:extLst>
              <a:ext uri="{FF2B5EF4-FFF2-40B4-BE49-F238E27FC236}">
                <a16:creationId xmlns:a16="http://schemas.microsoft.com/office/drawing/2014/main" id="{4C178469-80E8-40A6-AC86-9C39A26231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601C1-5511-401A-B904-5D95003A86DE}"/>
              </a:ext>
            </a:extLst>
          </p:cNvPr>
          <p:cNvSpPr>
            <a:spLocks noGrp="1"/>
          </p:cNvSpPr>
          <p:nvPr>
            <p:ph type="sldNum" sz="quarter" idx="12"/>
          </p:nvPr>
        </p:nvSpPr>
        <p:spPr/>
        <p:txBody>
          <a:bodyPr/>
          <a:lstStyle/>
          <a:p>
            <a:fld id="{BAB7B89E-188E-4103-A7C3-B99A5D72098B}" type="slidenum">
              <a:rPr lang="en-US" smtClean="0"/>
              <a:t>‹#›</a:t>
            </a:fld>
            <a:endParaRPr lang="en-US"/>
          </a:p>
        </p:txBody>
      </p:sp>
    </p:spTree>
    <p:extLst>
      <p:ext uri="{BB962C8B-B14F-4D97-AF65-F5344CB8AC3E}">
        <p14:creationId xmlns:p14="http://schemas.microsoft.com/office/powerpoint/2010/main" val="288795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8FDFEA-4ED1-426E-AFBC-6DDC7F0F34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649901-0E0D-4090-969C-AF9F77AAAA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28D97B-E07F-4F77-8C0B-41E61CDE2B09}"/>
              </a:ext>
            </a:extLst>
          </p:cNvPr>
          <p:cNvSpPr>
            <a:spLocks noGrp="1"/>
          </p:cNvSpPr>
          <p:nvPr>
            <p:ph type="dt" sz="half" idx="10"/>
          </p:nvPr>
        </p:nvSpPr>
        <p:spPr/>
        <p:txBody>
          <a:bodyPr/>
          <a:lstStyle/>
          <a:p>
            <a:fld id="{71E7031F-10AE-4BBE-A855-8CDC2F4C9733}" type="datetimeFigureOut">
              <a:rPr lang="en-US" smtClean="0"/>
              <a:t>5/8/2025</a:t>
            </a:fld>
            <a:endParaRPr lang="en-US"/>
          </a:p>
        </p:txBody>
      </p:sp>
      <p:sp>
        <p:nvSpPr>
          <p:cNvPr id="5" name="Footer Placeholder 4">
            <a:extLst>
              <a:ext uri="{FF2B5EF4-FFF2-40B4-BE49-F238E27FC236}">
                <a16:creationId xmlns:a16="http://schemas.microsoft.com/office/drawing/2014/main" id="{4A66E26C-455E-498A-996E-60F6D9B08B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86ECF-8279-479C-A68B-3A66B1B012EE}"/>
              </a:ext>
            </a:extLst>
          </p:cNvPr>
          <p:cNvSpPr>
            <a:spLocks noGrp="1"/>
          </p:cNvSpPr>
          <p:nvPr>
            <p:ph type="sldNum" sz="quarter" idx="12"/>
          </p:nvPr>
        </p:nvSpPr>
        <p:spPr/>
        <p:txBody>
          <a:bodyPr/>
          <a:lstStyle/>
          <a:p>
            <a:fld id="{BAB7B89E-188E-4103-A7C3-B99A5D72098B}" type="slidenum">
              <a:rPr lang="en-US" smtClean="0"/>
              <a:t>‹#›</a:t>
            </a:fld>
            <a:endParaRPr lang="en-US"/>
          </a:p>
        </p:txBody>
      </p:sp>
    </p:spTree>
    <p:extLst>
      <p:ext uri="{BB962C8B-B14F-4D97-AF65-F5344CB8AC3E}">
        <p14:creationId xmlns:p14="http://schemas.microsoft.com/office/powerpoint/2010/main" val="396229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8A0FE-6356-4A0C-A554-57EE329240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B60F63-241A-4683-9565-AEC708856F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54B6E5-9E27-49E2-9CAD-0217264AC2D0}"/>
              </a:ext>
            </a:extLst>
          </p:cNvPr>
          <p:cNvSpPr>
            <a:spLocks noGrp="1"/>
          </p:cNvSpPr>
          <p:nvPr>
            <p:ph type="dt" sz="half" idx="10"/>
          </p:nvPr>
        </p:nvSpPr>
        <p:spPr/>
        <p:txBody>
          <a:bodyPr/>
          <a:lstStyle/>
          <a:p>
            <a:fld id="{71E7031F-10AE-4BBE-A855-8CDC2F4C9733}" type="datetimeFigureOut">
              <a:rPr lang="en-US" smtClean="0"/>
              <a:t>5/8/2025</a:t>
            </a:fld>
            <a:endParaRPr lang="en-US"/>
          </a:p>
        </p:txBody>
      </p:sp>
      <p:sp>
        <p:nvSpPr>
          <p:cNvPr id="5" name="Footer Placeholder 4">
            <a:extLst>
              <a:ext uri="{FF2B5EF4-FFF2-40B4-BE49-F238E27FC236}">
                <a16:creationId xmlns:a16="http://schemas.microsoft.com/office/drawing/2014/main" id="{5E5FB549-23C8-4A67-B1FE-199F01C717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0F4BE-A226-401C-A5F5-4219BBC385C4}"/>
              </a:ext>
            </a:extLst>
          </p:cNvPr>
          <p:cNvSpPr>
            <a:spLocks noGrp="1"/>
          </p:cNvSpPr>
          <p:nvPr>
            <p:ph type="sldNum" sz="quarter" idx="12"/>
          </p:nvPr>
        </p:nvSpPr>
        <p:spPr/>
        <p:txBody>
          <a:bodyPr/>
          <a:lstStyle/>
          <a:p>
            <a:fld id="{BAB7B89E-188E-4103-A7C3-B99A5D72098B}" type="slidenum">
              <a:rPr lang="en-US" smtClean="0"/>
              <a:t>‹#›</a:t>
            </a:fld>
            <a:endParaRPr lang="en-US"/>
          </a:p>
        </p:txBody>
      </p:sp>
    </p:spTree>
    <p:extLst>
      <p:ext uri="{BB962C8B-B14F-4D97-AF65-F5344CB8AC3E}">
        <p14:creationId xmlns:p14="http://schemas.microsoft.com/office/powerpoint/2010/main" val="2334998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6DAC7-FF2B-4235-9F31-4685C3E2B7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56644E-000F-4F23-942A-4A8B1A326B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CACDEE-D768-4312-B69C-8CF9FA18DD50}"/>
              </a:ext>
            </a:extLst>
          </p:cNvPr>
          <p:cNvSpPr>
            <a:spLocks noGrp="1"/>
          </p:cNvSpPr>
          <p:nvPr>
            <p:ph type="dt" sz="half" idx="10"/>
          </p:nvPr>
        </p:nvSpPr>
        <p:spPr/>
        <p:txBody>
          <a:bodyPr/>
          <a:lstStyle/>
          <a:p>
            <a:fld id="{71E7031F-10AE-4BBE-A855-8CDC2F4C9733}" type="datetimeFigureOut">
              <a:rPr lang="en-US" smtClean="0"/>
              <a:t>5/8/2025</a:t>
            </a:fld>
            <a:endParaRPr lang="en-US"/>
          </a:p>
        </p:txBody>
      </p:sp>
      <p:sp>
        <p:nvSpPr>
          <p:cNvPr id="5" name="Footer Placeholder 4">
            <a:extLst>
              <a:ext uri="{FF2B5EF4-FFF2-40B4-BE49-F238E27FC236}">
                <a16:creationId xmlns:a16="http://schemas.microsoft.com/office/drawing/2014/main" id="{804D6062-CAFF-4185-BF65-83DF1F7A19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F669AA-0961-44B4-9DAC-9220C77B54AA}"/>
              </a:ext>
            </a:extLst>
          </p:cNvPr>
          <p:cNvSpPr>
            <a:spLocks noGrp="1"/>
          </p:cNvSpPr>
          <p:nvPr>
            <p:ph type="sldNum" sz="quarter" idx="12"/>
          </p:nvPr>
        </p:nvSpPr>
        <p:spPr/>
        <p:txBody>
          <a:bodyPr/>
          <a:lstStyle/>
          <a:p>
            <a:fld id="{BAB7B89E-188E-4103-A7C3-B99A5D72098B}" type="slidenum">
              <a:rPr lang="en-US" smtClean="0"/>
              <a:t>‹#›</a:t>
            </a:fld>
            <a:endParaRPr lang="en-US"/>
          </a:p>
        </p:txBody>
      </p:sp>
    </p:spTree>
    <p:extLst>
      <p:ext uri="{BB962C8B-B14F-4D97-AF65-F5344CB8AC3E}">
        <p14:creationId xmlns:p14="http://schemas.microsoft.com/office/powerpoint/2010/main" val="889698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53F0B-1E5E-4B5C-84B3-E8C63BFEFE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07F713-5F32-4651-A31C-CCC7365424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6B9ADB-0B76-4D97-92A1-3CB5DD0F0D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13C2E2-B85E-4494-A520-C537C466DB07}"/>
              </a:ext>
            </a:extLst>
          </p:cNvPr>
          <p:cNvSpPr>
            <a:spLocks noGrp="1"/>
          </p:cNvSpPr>
          <p:nvPr>
            <p:ph type="dt" sz="half" idx="10"/>
          </p:nvPr>
        </p:nvSpPr>
        <p:spPr/>
        <p:txBody>
          <a:bodyPr/>
          <a:lstStyle/>
          <a:p>
            <a:fld id="{71E7031F-10AE-4BBE-A855-8CDC2F4C9733}" type="datetimeFigureOut">
              <a:rPr lang="en-US" smtClean="0"/>
              <a:t>5/8/2025</a:t>
            </a:fld>
            <a:endParaRPr lang="en-US"/>
          </a:p>
        </p:txBody>
      </p:sp>
      <p:sp>
        <p:nvSpPr>
          <p:cNvPr id="6" name="Footer Placeholder 5">
            <a:extLst>
              <a:ext uri="{FF2B5EF4-FFF2-40B4-BE49-F238E27FC236}">
                <a16:creationId xmlns:a16="http://schemas.microsoft.com/office/drawing/2014/main" id="{FDA48C7D-85ED-43AE-803D-193C98BEC3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D0F141-B720-4357-938F-C007C7B806CD}"/>
              </a:ext>
            </a:extLst>
          </p:cNvPr>
          <p:cNvSpPr>
            <a:spLocks noGrp="1"/>
          </p:cNvSpPr>
          <p:nvPr>
            <p:ph type="sldNum" sz="quarter" idx="12"/>
          </p:nvPr>
        </p:nvSpPr>
        <p:spPr/>
        <p:txBody>
          <a:bodyPr/>
          <a:lstStyle/>
          <a:p>
            <a:fld id="{BAB7B89E-188E-4103-A7C3-B99A5D72098B}" type="slidenum">
              <a:rPr lang="en-US" smtClean="0"/>
              <a:t>‹#›</a:t>
            </a:fld>
            <a:endParaRPr lang="en-US"/>
          </a:p>
        </p:txBody>
      </p:sp>
    </p:spTree>
    <p:extLst>
      <p:ext uri="{BB962C8B-B14F-4D97-AF65-F5344CB8AC3E}">
        <p14:creationId xmlns:p14="http://schemas.microsoft.com/office/powerpoint/2010/main" val="2942193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5DC14-0C46-47B0-AA88-33FBD22943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6525BF-7E61-4EAE-B083-3A46F1841F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35A36C-6889-43BC-9DE8-FC49CC0B03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63F2F6-FA80-4612-9637-39368A4322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6BA970-EF7E-4EE0-AEB2-4F188F8305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6CE239-F7E2-41C2-8914-B6B425D56265}"/>
              </a:ext>
            </a:extLst>
          </p:cNvPr>
          <p:cNvSpPr>
            <a:spLocks noGrp="1"/>
          </p:cNvSpPr>
          <p:nvPr>
            <p:ph type="dt" sz="half" idx="10"/>
          </p:nvPr>
        </p:nvSpPr>
        <p:spPr/>
        <p:txBody>
          <a:bodyPr/>
          <a:lstStyle/>
          <a:p>
            <a:fld id="{71E7031F-10AE-4BBE-A855-8CDC2F4C9733}" type="datetimeFigureOut">
              <a:rPr lang="en-US" smtClean="0"/>
              <a:t>5/8/2025</a:t>
            </a:fld>
            <a:endParaRPr lang="en-US"/>
          </a:p>
        </p:txBody>
      </p:sp>
      <p:sp>
        <p:nvSpPr>
          <p:cNvPr id="8" name="Footer Placeholder 7">
            <a:extLst>
              <a:ext uri="{FF2B5EF4-FFF2-40B4-BE49-F238E27FC236}">
                <a16:creationId xmlns:a16="http://schemas.microsoft.com/office/drawing/2014/main" id="{A6408448-57F3-4F40-A375-EB685DB736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B3B8D2-1481-4BE3-889C-7E2D479F6A09}"/>
              </a:ext>
            </a:extLst>
          </p:cNvPr>
          <p:cNvSpPr>
            <a:spLocks noGrp="1"/>
          </p:cNvSpPr>
          <p:nvPr>
            <p:ph type="sldNum" sz="quarter" idx="12"/>
          </p:nvPr>
        </p:nvSpPr>
        <p:spPr/>
        <p:txBody>
          <a:bodyPr/>
          <a:lstStyle/>
          <a:p>
            <a:fld id="{BAB7B89E-188E-4103-A7C3-B99A5D72098B}" type="slidenum">
              <a:rPr lang="en-US" smtClean="0"/>
              <a:t>‹#›</a:t>
            </a:fld>
            <a:endParaRPr lang="en-US"/>
          </a:p>
        </p:txBody>
      </p:sp>
    </p:spTree>
    <p:extLst>
      <p:ext uri="{BB962C8B-B14F-4D97-AF65-F5344CB8AC3E}">
        <p14:creationId xmlns:p14="http://schemas.microsoft.com/office/powerpoint/2010/main" val="1534549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AA246-3CB5-40DF-A34E-10100BDF3D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FF29B1-8BFE-4851-ACA0-A466D6A4E8C5}"/>
              </a:ext>
            </a:extLst>
          </p:cNvPr>
          <p:cNvSpPr>
            <a:spLocks noGrp="1"/>
          </p:cNvSpPr>
          <p:nvPr>
            <p:ph type="dt" sz="half" idx="10"/>
          </p:nvPr>
        </p:nvSpPr>
        <p:spPr/>
        <p:txBody>
          <a:bodyPr/>
          <a:lstStyle/>
          <a:p>
            <a:fld id="{71E7031F-10AE-4BBE-A855-8CDC2F4C9733}" type="datetimeFigureOut">
              <a:rPr lang="en-US" smtClean="0"/>
              <a:t>5/8/2025</a:t>
            </a:fld>
            <a:endParaRPr lang="en-US"/>
          </a:p>
        </p:txBody>
      </p:sp>
      <p:sp>
        <p:nvSpPr>
          <p:cNvPr id="4" name="Footer Placeholder 3">
            <a:extLst>
              <a:ext uri="{FF2B5EF4-FFF2-40B4-BE49-F238E27FC236}">
                <a16:creationId xmlns:a16="http://schemas.microsoft.com/office/drawing/2014/main" id="{7B2F764A-92FF-4BBB-8B5F-58DB4B17D9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0F6BB6-AE33-4801-A848-FBD3358C10E9}"/>
              </a:ext>
            </a:extLst>
          </p:cNvPr>
          <p:cNvSpPr>
            <a:spLocks noGrp="1"/>
          </p:cNvSpPr>
          <p:nvPr>
            <p:ph type="sldNum" sz="quarter" idx="12"/>
          </p:nvPr>
        </p:nvSpPr>
        <p:spPr/>
        <p:txBody>
          <a:bodyPr/>
          <a:lstStyle/>
          <a:p>
            <a:fld id="{BAB7B89E-188E-4103-A7C3-B99A5D72098B}" type="slidenum">
              <a:rPr lang="en-US" smtClean="0"/>
              <a:t>‹#›</a:t>
            </a:fld>
            <a:endParaRPr lang="en-US"/>
          </a:p>
        </p:txBody>
      </p:sp>
    </p:spTree>
    <p:extLst>
      <p:ext uri="{BB962C8B-B14F-4D97-AF65-F5344CB8AC3E}">
        <p14:creationId xmlns:p14="http://schemas.microsoft.com/office/powerpoint/2010/main" val="2660135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2B8495-BABA-4C74-9B78-AF1384B6D76A}"/>
              </a:ext>
            </a:extLst>
          </p:cNvPr>
          <p:cNvSpPr>
            <a:spLocks noGrp="1"/>
          </p:cNvSpPr>
          <p:nvPr>
            <p:ph type="dt" sz="half" idx="10"/>
          </p:nvPr>
        </p:nvSpPr>
        <p:spPr/>
        <p:txBody>
          <a:bodyPr/>
          <a:lstStyle/>
          <a:p>
            <a:fld id="{71E7031F-10AE-4BBE-A855-8CDC2F4C9733}" type="datetimeFigureOut">
              <a:rPr lang="en-US" smtClean="0"/>
              <a:t>5/8/2025</a:t>
            </a:fld>
            <a:endParaRPr lang="en-US"/>
          </a:p>
        </p:txBody>
      </p:sp>
      <p:sp>
        <p:nvSpPr>
          <p:cNvPr id="3" name="Footer Placeholder 2">
            <a:extLst>
              <a:ext uri="{FF2B5EF4-FFF2-40B4-BE49-F238E27FC236}">
                <a16:creationId xmlns:a16="http://schemas.microsoft.com/office/drawing/2014/main" id="{88F713D6-574B-47E3-B260-C6E585C4D1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911C9B-02BC-45DB-B08C-DA71BD057352}"/>
              </a:ext>
            </a:extLst>
          </p:cNvPr>
          <p:cNvSpPr>
            <a:spLocks noGrp="1"/>
          </p:cNvSpPr>
          <p:nvPr>
            <p:ph type="sldNum" sz="quarter" idx="12"/>
          </p:nvPr>
        </p:nvSpPr>
        <p:spPr/>
        <p:txBody>
          <a:bodyPr/>
          <a:lstStyle/>
          <a:p>
            <a:fld id="{BAB7B89E-188E-4103-A7C3-B99A5D72098B}" type="slidenum">
              <a:rPr lang="en-US" smtClean="0"/>
              <a:t>‹#›</a:t>
            </a:fld>
            <a:endParaRPr lang="en-US"/>
          </a:p>
        </p:txBody>
      </p:sp>
    </p:spTree>
    <p:extLst>
      <p:ext uri="{BB962C8B-B14F-4D97-AF65-F5344CB8AC3E}">
        <p14:creationId xmlns:p14="http://schemas.microsoft.com/office/powerpoint/2010/main" val="2545988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92895-D94E-4FD4-B3B8-0835CD6FEB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D5154F-5137-4999-AA1F-1ED4D8FBDD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8F3580-3A83-4D9A-B214-E2F82FDD9F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0A70B7-C586-4417-BAF5-2DE1AE40B7DF}"/>
              </a:ext>
            </a:extLst>
          </p:cNvPr>
          <p:cNvSpPr>
            <a:spLocks noGrp="1"/>
          </p:cNvSpPr>
          <p:nvPr>
            <p:ph type="dt" sz="half" idx="10"/>
          </p:nvPr>
        </p:nvSpPr>
        <p:spPr/>
        <p:txBody>
          <a:bodyPr/>
          <a:lstStyle/>
          <a:p>
            <a:fld id="{71E7031F-10AE-4BBE-A855-8CDC2F4C9733}" type="datetimeFigureOut">
              <a:rPr lang="en-US" smtClean="0"/>
              <a:t>5/8/2025</a:t>
            </a:fld>
            <a:endParaRPr lang="en-US"/>
          </a:p>
        </p:txBody>
      </p:sp>
      <p:sp>
        <p:nvSpPr>
          <p:cNvPr id="6" name="Footer Placeholder 5">
            <a:extLst>
              <a:ext uri="{FF2B5EF4-FFF2-40B4-BE49-F238E27FC236}">
                <a16:creationId xmlns:a16="http://schemas.microsoft.com/office/drawing/2014/main" id="{7DA62C62-51AC-47D0-864B-B3BE5E42F6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076503-29D1-4CDD-9767-ABD6C56188EB}"/>
              </a:ext>
            </a:extLst>
          </p:cNvPr>
          <p:cNvSpPr>
            <a:spLocks noGrp="1"/>
          </p:cNvSpPr>
          <p:nvPr>
            <p:ph type="sldNum" sz="quarter" idx="12"/>
          </p:nvPr>
        </p:nvSpPr>
        <p:spPr/>
        <p:txBody>
          <a:bodyPr/>
          <a:lstStyle/>
          <a:p>
            <a:fld id="{BAB7B89E-188E-4103-A7C3-B99A5D72098B}" type="slidenum">
              <a:rPr lang="en-US" smtClean="0"/>
              <a:t>‹#›</a:t>
            </a:fld>
            <a:endParaRPr lang="en-US"/>
          </a:p>
        </p:txBody>
      </p:sp>
    </p:spTree>
    <p:extLst>
      <p:ext uri="{BB962C8B-B14F-4D97-AF65-F5344CB8AC3E}">
        <p14:creationId xmlns:p14="http://schemas.microsoft.com/office/powerpoint/2010/main" val="1865012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93022-42F2-4B58-9882-FCC37A6435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B5E54F-EEB1-446A-A8B9-52ECFD2B76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EBC2FA-3BB2-419E-A4A6-CD4DB01A62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739979-8FF7-414D-8167-C60FEA1008B2}"/>
              </a:ext>
            </a:extLst>
          </p:cNvPr>
          <p:cNvSpPr>
            <a:spLocks noGrp="1"/>
          </p:cNvSpPr>
          <p:nvPr>
            <p:ph type="dt" sz="half" idx="10"/>
          </p:nvPr>
        </p:nvSpPr>
        <p:spPr/>
        <p:txBody>
          <a:bodyPr/>
          <a:lstStyle/>
          <a:p>
            <a:fld id="{71E7031F-10AE-4BBE-A855-8CDC2F4C9733}" type="datetimeFigureOut">
              <a:rPr lang="en-US" smtClean="0"/>
              <a:t>5/8/2025</a:t>
            </a:fld>
            <a:endParaRPr lang="en-US"/>
          </a:p>
        </p:txBody>
      </p:sp>
      <p:sp>
        <p:nvSpPr>
          <p:cNvPr id="6" name="Footer Placeholder 5">
            <a:extLst>
              <a:ext uri="{FF2B5EF4-FFF2-40B4-BE49-F238E27FC236}">
                <a16:creationId xmlns:a16="http://schemas.microsoft.com/office/drawing/2014/main" id="{634411E8-7FF2-4BF6-B7E6-5EC8C682FD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EBC836-0959-458E-9CF6-FB41F9C1F6A8}"/>
              </a:ext>
            </a:extLst>
          </p:cNvPr>
          <p:cNvSpPr>
            <a:spLocks noGrp="1"/>
          </p:cNvSpPr>
          <p:nvPr>
            <p:ph type="sldNum" sz="quarter" idx="12"/>
          </p:nvPr>
        </p:nvSpPr>
        <p:spPr/>
        <p:txBody>
          <a:bodyPr/>
          <a:lstStyle/>
          <a:p>
            <a:fld id="{BAB7B89E-188E-4103-A7C3-B99A5D72098B}" type="slidenum">
              <a:rPr lang="en-US" smtClean="0"/>
              <a:t>‹#›</a:t>
            </a:fld>
            <a:endParaRPr lang="en-US"/>
          </a:p>
        </p:txBody>
      </p:sp>
    </p:spTree>
    <p:extLst>
      <p:ext uri="{BB962C8B-B14F-4D97-AF65-F5344CB8AC3E}">
        <p14:creationId xmlns:p14="http://schemas.microsoft.com/office/powerpoint/2010/main" val="1150998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0BA285-AEBC-4424-AE1C-9AF690223C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8C0B8C-63AA-4F1F-9D5E-09D52311CE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59CDE3-A55F-477B-AB33-CD872A4365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E7031F-10AE-4BBE-A855-8CDC2F4C9733}" type="datetimeFigureOut">
              <a:rPr lang="en-US" smtClean="0"/>
              <a:t>5/8/2025</a:t>
            </a:fld>
            <a:endParaRPr lang="en-US"/>
          </a:p>
        </p:txBody>
      </p:sp>
      <p:sp>
        <p:nvSpPr>
          <p:cNvPr id="5" name="Footer Placeholder 4">
            <a:extLst>
              <a:ext uri="{FF2B5EF4-FFF2-40B4-BE49-F238E27FC236}">
                <a16:creationId xmlns:a16="http://schemas.microsoft.com/office/drawing/2014/main" id="{07447D53-3BED-4B39-BAB4-7859C222A0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683837-208D-4A87-B00D-07FAA55ABC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B7B89E-188E-4103-A7C3-B99A5D72098B}" type="slidenum">
              <a:rPr lang="en-US" smtClean="0"/>
              <a:t>‹#›</a:t>
            </a:fld>
            <a:endParaRPr lang="en-US"/>
          </a:p>
        </p:txBody>
      </p:sp>
    </p:spTree>
    <p:extLst>
      <p:ext uri="{BB962C8B-B14F-4D97-AF65-F5344CB8AC3E}">
        <p14:creationId xmlns:p14="http://schemas.microsoft.com/office/powerpoint/2010/main" val="1360649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mailto:dowdingem@gmail.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sciencedirect.com/topics/earth-and-planetary-sciences/lower-mantle" TargetMode="External"/><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hyperlink" Target="https://www.sciencedirect.com/topics/earth-and-planetary-sciences/ambience"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sciencedirect.com/topics/earth-and-planetary-sciences/lower-mantle" TargetMode="External"/><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hyperlink" Target="https://www.sciencedirect.com/topics/earth-and-planetary-sciences/ambienc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sciencedirect.com/topics/earth-and-planetary-sciences/lower-mantle" TargetMode="Externa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hyperlink" Target="https://www.sciencedirect.com/topics/earth-and-planetary-sciences/large-igneous-province" TargetMode="External"/><Relationship Id="rId5" Type="http://schemas.openxmlformats.org/officeDocument/2006/relationships/hyperlink" Target="https://www.sciencedirect.com/topics/earth-and-planetary-sciences/isolators" TargetMode="External"/><Relationship Id="rId4" Type="http://schemas.openxmlformats.org/officeDocument/2006/relationships/hyperlink" Target="https://www.sciencedirect.com/topics/earth-and-planetary-sciences/ambience"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sciencedirect.com/topics/earth-and-planetary-sciences/lower-mantle" TargetMode="Externa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hyperlink" Target="https://www.sciencedirect.com/topics/earth-and-planetary-sciences/large-igneous-province" TargetMode="External"/><Relationship Id="rId5" Type="http://schemas.openxmlformats.org/officeDocument/2006/relationships/hyperlink" Target="https://www.sciencedirect.com/topics/earth-and-planetary-sciences/isolators" TargetMode="External"/><Relationship Id="rId4" Type="http://schemas.openxmlformats.org/officeDocument/2006/relationships/hyperlink" Target="https://www.sciencedirect.com/topics/earth-and-planetary-sciences/ambienc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hyperlink" Target="https://www.sciencedirect.com/topics/earth-and-planetary-sciences/large-igneous-provinc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sciencedirect.com/topics/earth-and-planetary-sciences/isolators" TargetMode="External"/><Relationship Id="rId5" Type="http://schemas.openxmlformats.org/officeDocument/2006/relationships/hyperlink" Target="https://www.sciencedirect.com/topics/earth-and-planetary-sciences/ambience" TargetMode="External"/><Relationship Id="rId4" Type="http://schemas.openxmlformats.org/officeDocument/2006/relationships/hyperlink" Target="https://www.sciencedirect.com/topics/earth-and-planetary-sciences/lower-mantl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DqYl1SCAF3c?feature=oembed"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adamtkocsis.com/se3-gplates/assignmen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f6bWbDl2ItM?feature=oembed" TargetMode="External"/><Relationship Id="rId4" Type="http://schemas.openxmlformats.org/officeDocument/2006/relationships/image" Target="../media/image17.jpeg"/></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adamtkocsis.com/se3-gplates/setup/"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gplates.org/"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_0mdH8NtJXE?feature=oembed" TargetMode="External"/><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adamtkocsis.com/se3-gplates/setup/"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https://www.youtube.com/embed/UEEFlmxVh94?feature=oembed" TargetMode="External"/><Relationship Id="rId5" Type="http://schemas.openxmlformats.org/officeDocument/2006/relationships/image" Target="../media/image38.gif"/><Relationship Id="rId4" Type="http://schemas.openxmlformats.org/officeDocument/2006/relationships/image" Target="../media/image37.jpeg"/></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gplates.org/docs/user-manual/Introducing_The_Main_Window/"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hyperlink" Target="https://www.gplates.org/docs/user-manual/Introducing_The_Main_Window/"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3" Type="http://schemas.openxmlformats.org/officeDocument/2006/relationships/hyperlink" Target="https://docs.google.com/document/d/1aaEBeI2Ixszj5xMCxFDF4Ucr9RiHCJ3cWZJVvvDEKBA/pub" TargetMode="External"/><Relationship Id="rId2" Type="http://schemas.openxmlformats.org/officeDocument/2006/relationships/hyperlink" Target="https://adamtkocsis.com/se3-gplates/features/"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ideo" Target="https://www.youtube.com/embed/swGDLBOCqBg?feature=oembed" TargetMode="External"/><Relationship Id="rId4" Type="http://schemas.openxmlformats.org/officeDocument/2006/relationships/image" Target="../media/image46.jpeg"/></Relationships>
</file>

<file path=ppt/slides/_rels/slide6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Plates">
            <a:extLst>
              <a:ext uri="{FF2B5EF4-FFF2-40B4-BE49-F238E27FC236}">
                <a16:creationId xmlns:a16="http://schemas.microsoft.com/office/drawing/2014/main" id="{45C9934B-0D6A-4E05-8C5D-D1BE3A58C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B87036F-2513-4AED-98BD-ED715C926D76}"/>
              </a:ext>
            </a:extLst>
          </p:cNvPr>
          <p:cNvSpPr>
            <a:spLocks noGrp="1"/>
          </p:cNvSpPr>
          <p:nvPr>
            <p:ph type="ctrTitle"/>
          </p:nvPr>
        </p:nvSpPr>
        <p:spPr>
          <a:xfrm>
            <a:off x="1524000" y="2390273"/>
            <a:ext cx="9144000" cy="1119689"/>
          </a:xfrm>
          <a:solidFill>
            <a:schemeClr val="tx2">
              <a:lumMod val="20000"/>
              <a:lumOff val="80000"/>
            </a:schemeClr>
          </a:solidFill>
        </p:spPr>
        <p:txBody>
          <a:bodyPr/>
          <a:lstStyle/>
          <a:p>
            <a:r>
              <a:rPr lang="en-A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GPlates</a:t>
            </a:r>
            <a:endParaRPr lang="en-US"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Subtitle 2">
            <a:extLst>
              <a:ext uri="{FF2B5EF4-FFF2-40B4-BE49-F238E27FC236}">
                <a16:creationId xmlns:a16="http://schemas.microsoft.com/office/drawing/2014/main" id="{5C42B9A1-A398-41ED-8DC1-619002ED999E}"/>
              </a:ext>
            </a:extLst>
          </p:cNvPr>
          <p:cNvSpPr>
            <a:spLocks noGrp="1"/>
          </p:cNvSpPr>
          <p:nvPr>
            <p:ph type="subTitle" idx="1"/>
          </p:nvPr>
        </p:nvSpPr>
        <p:spPr>
          <a:xfrm>
            <a:off x="1524000" y="3602038"/>
            <a:ext cx="9144000" cy="376404"/>
          </a:xfrm>
          <a:solidFill>
            <a:schemeClr val="accent1">
              <a:lumMod val="75000"/>
            </a:schemeClr>
          </a:solidFill>
        </p:spPr>
        <p:txBody>
          <a:bodyPr>
            <a:normAutofit fontScale="92500" lnSpcReduction="10000"/>
          </a:bodyPr>
          <a:lstStyle/>
          <a:p>
            <a:r>
              <a:rPr lang="en-AU"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Interactive Tectonic Models</a:t>
            </a:r>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2" descr="GPlates - Wikipedia">
            <a:extLst>
              <a:ext uri="{FF2B5EF4-FFF2-40B4-BE49-F238E27FC236}">
                <a16:creationId xmlns:a16="http://schemas.microsoft.com/office/drawing/2014/main" id="{E2339791-426B-4594-8006-D6ABCC3CB1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8114" y="2422563"/>
            <a:ext cx="1217359" cy="10551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506D7A8-816B-4FD5-A5DB-A6D99FB4A289}"/>
              </a:ext>
            </a:extLst>
          </p:cNvPr>
          <p:cNvSpPr txBox="1"/>
          <p:nvPr/>
        </p:nvSpPr>
        <p:spPr>
          <a:xfrm>
            <a:off x="0" y="6012530"/>
            <a:ext cx="2228495" cy="769441"/>
          </a:xfrm>
          <a:prstGeom prst="rect">
            <a:avLst/>
          </a:prstGeom>
          <a:noFill/>
        </p:spPr>
        <p:txBody>
          <a:bodyPr wrap="none" rtlCol="0">
            <a:spAutoFit/>
          </a:bodyPr>
          <a:lstStyle/>
          <a:p>
            <a:r>
              <a:rPr lang="en-AU" dirty="0"/>
              <a:t>Elizabeth M. Dowding</a:t>
            </a:r>
          </a:p>
          <a:p>
            <a:r>
              <a:rPr lang="en-AU" sz="1200" dirty="0"/>
              <a:t>May</a:t>
            </a:r>
            <a:r>
              <a:rPr lang="en-US" sz="1200" dirty="0"/>
              <a:t>, 2024</a:t>
            </a:r>
            <a:endParaRPr lang="en-US" sz="1050" dirty="0"/>
          </a:p>
          <a:p>
            <a:r>
              <a:rPr lang="en-US" sz="1400" dirty="0">
                <a:hlinkClick r:id="rId4"/>
              </a:rPr>
              <a:t>dowdingem@gmail.com</a:t>
            </a:r>
            <a:r>
              <a:rPr lang="en-US" sz="1400" dirty="0"/>
              <a:t> </a:t>
            </a:r>
            <a:endParaRPr lang="en-AU" sz="1400" dirty="0"/>
          </a:p>
        </p:txBody>
      </p:sp>
    </p:spTree>
    <p:extLst>
      <p:ext uri="{BB962C8B-B14F-4D97-AF65-F5344CB8AC3E}">
        <p14:creationId xmlns:p14="http://schemas.microsoft.com/office/powerpoint/2010/main" val="1578322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AAE3D-1A55-42F9-A490-81CCE48182B1}"/>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Session 2: Reference Frames</a:t>
            </a:r>
          </a:p>
        </p:txBody>
      </p:sp>
      <p:sp>
        <p:nvSpPr>
          <p:cNvPr id="3" name="Content Placeholder 2">
            <a:extLst>
              <a:ext uri="{FF2B5EF4-FFF2-40B4-BE49-F238E27FC236}">
                <a16:creationId xmlns:a16="http://schemas.microsoft.com/office/drawing/2014/main" id="{26459CF7-0AAC-4829-AF58-6F61E49C46B4}"/>
              </a:ext>
            </a:extLst>
          </p:cNvPr>
          <p:cNvSpPr>
            <a:spLocks noGrp="1"/>
          </p:cNvSpPr>
          <p:nvPr>
            <p:ph idx="1"/>
          </p:nvPr>
        </p:nvSpPr>
        <p:spPr/>
        <p:txBody>
          <a:bodyPr/>
          <a:lstStyle/>
          <a:p>
            <a:r>
              <a:rPr lang="en-US" dirty="0" err="1"/>
              <a:t>Palaeomag</a:t>
            </a:r>
            <a:endParaRPr lang="en-US" dirty="0"/>
          </a:p>
          <a:p>
            <a:r>
              <a:rPr lang="en-US" dirty="0"/>
              <a:t>Hotspot</a:t>
            </a:r>
          </a:p>
          <a:p>
            <a:r>
              <a:rPr lang="en-US" dirty="0"/>
              <a:t>Mantle</a:t>
            </a:r>
          </a:p>
          <a:p>
            <a:endParaRPr lang="en-US" dirty="0"/>
          </a:p>
        </p:txBody>
      </p:sp>
    </p:spTree>
    <p:extLst>
      <p:ext uri="{BB962C8B-B14F-4D97-AF65-F5344CB8AC3E}">
        <p14:creationId xmlns:p14="http://schemas.microsoft.com/office/powerpoint/2010/main" val="2592435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79FC5-B26D-E5FF-16C5-6BECBD7C71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2E5BB9-81A3-4196-C2B0-C2BF589ECB56}"/>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Session 2: Reference Frames</a:t>
            </a:r>
          </a:p>
        </p:txBody>
      </p:sp>
      <p:sp>
        <p:nvSpPr>
          <p:cNvPr id="3" name="Content Placeholder 2">
            <a:extLst>
              <a:ext uri="{FF2B5EF4-FFF2-40B4-BE49-F238E27FC236}">
                <a16:creationId xmlns:a16="http://schemas.microsoft.com/office/drawing/2014/main" id="{149EA84E-03B1-FE1D-A4AF-F2354E3EE4BC}"/>
              </a:ext>
            </a:extLst>
          </p:cNvPr>
          <p:cNvSpPr>
            <a:spLocks noGrp="1"/>
          </p:cNvSpPr>
          <p:nvPr>
            <p:ph idx="1"/>
          </p:nvPr>
        </p:nvSpPr>
        <p:spPr/>
        <p:txBody>
          <a:bodyPr/>
          <a:lstStyle/>
          <a:p>
            <a:r>
              <a:rPr lang="en-US" dirty="0" err="1"/>
              <a:t>Palaeomag</a:t>
            </a:r>
            <a:endParaRPr lang="en-US" dirty="0"/>
          </a:p>
          <a:p>
            <a:r>
              <a:rPr lang="en-US" dirty="0"/>
              <a:t>Hotspot</a:t>
            </a:r>
          </a:p>
          <a:p>
            <a:r>
              <a:rPr lang="en-US" sz="4800" b="1" dirty="0"/>
              <a:t>Mantle reference frame</a:t>
            </a:r>
          </a:p>
          <a:p>
            <a:endParaRPr lang="en-US" dirty="0"/>
          </a:p>
        </p:txBody>
      </p:sp>
    </p:spTree>
    <p:extLst>
      <p:ext uri="{BB962C8B-B14F-4D97-AF65-F5344CB8AC3E}">
        <p14:creationId xmlns:p14="http://schemas.microsoft.com/office/powerpoint/2010/main" val="3798942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8"/>
          <p:cNvSpPr txBox="1">
            <a:spLocks noGrp="1"/>
          </p:cNvSpPr>
          <p:nvPr>
            <p:ph type="title"/>
          </p:nvPr>
        </p:nvSpPr>
        <p:spPr>
          <a:xfrm>
            <a:off x="0" y="19843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Arial"/>
              <a:buNone/>
            </a:pPr>
            <a:r>
              <a:rPr lang="en-US" b="1" i="0">
                <a:solidFill>
                  <a:schemeClr val="dk2"/>
                </a:solidFill>
                <a:latin typeface="Arial"/>
                <a:ea typeface="Arial"/>
                <a:cs typeface="Arial"/>
                <a:sym typeface="Arial"/>
              </a:rPr>
              <a:t>Plates move above a hotspot</a:t>
            </a:r>
            <a:endParaRPr>
              <a:solidFill>
                <a:schemeClr val="dk2"/>
              </a:solidFill>
            </a:endParaRPr>
          </a:p>
        </p:txBody>
      </p:sp>
      <p:sp>
        <p:nvSpPr>
          <p:cNvPr id="367" name="Google Shape;367;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368" name="Google Shape;368;p38"/>
          <p:cNvPicPr preferRelativeResize="0"/>
          <p:nvPr/>
        </p:nvPicPr>
        <p:blipFill rotWithShape="1">
          <a:blip r:embed="rId3">
            <a:alphaModFix/>
          </a:blip>
          <a:srcRect/>
          <a:stretch/>
        </p:blipFill>
        <p:spPr>
          <a:xfrm>
            <a:off x="236886" y="1524000"/>
            <a:ext cx="11718228" cy="516334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88D8A-6AD9-4969-A80B-EDB7BF9DEEBB}"/>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But how does this all happen?</a:t>
            </a:r>
          </a:p>
        </p:txBody>
      </p:sp>
      <p:pic>
        <p:nvPicPr>
          <p:cNvPr id="11270" name="Picture 6" descr="Free mandarin orange - Vector Art">
            <a:extLst>
              <a:ext uri="{FF2B5EF4-FFF2-40B4-BE49-F238E27FC236}">
                <a16:creationId xmlns:a16="http://schemas.microsoft.com/office/drawing/2014/main" id="{C9A30161-58D3-4C89-9AB1-C4C5E6A67E17}"/>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ackgroundRemoval t="10000" b="90000" l="2125" r="98375">
                        <a14:foregroundMark x1="15000" y1="34375" x2="7000" y2="46875"/>
                        <a14:foregroundMark x1="7000" y1="46875" x2="15375" y2="57500"/>
                        <a14:foregroundMark x1="15375" y1="57500" x2="12375" y2="47500"/>
                        <a14:foregroundMark x1="12375" y1="47500" x2="14375" y2="36563"/>
                        <a14:foregroundMark x1="20500" y1="40000" x2="21000" y2="52812"/>
                        <a14:foregroundMark x1="21000" y1="52812" x2="16375" y2="69063"/>
                        <a14:foregroundMark x1="16375" y1="69063" x2="8625" y2="70000"/>
                        <a14:foregroundMark x1="8625" y1="70000" x2="6625" y2="55625"/>
                        <a14:foregroundMark x1="6625" y1="55625" x2="16125" y2="74063"/>
                        <a14:foregroundMark x1="16125" y1="74063" x2="19875" y2="55000"/>
                        <a14:foregroundMark x1="19875" y1="55000" x2="20125" y2="49375"/>
                        <a14:foregroundMark x1="20625" y1="47813" x2="8000" y2="42813"/>
                        <a14:foregroundMark x1="8000" y1="42813" x2="2125" y2="52500"/>
                        <a14:foregroundMark x1="2125" y1="52500" x2="5250" y2="60625"/>
                        <a14:foregroundMark x1="38500" y1="35938" x2="35125" y2="51250"/>
                        <a14:foregroundMark x1="35125" y1="51250" x2="41750" y2="61250"/>
                        <a14:foregroundMark x1="41750" y1="61250" x2="39000" y2="36563"/>
                        <a14:foregroundMark x1="39000" y1="36563" x2="28375" y2="48125"/>
                        <a14:foregroundMark x1="28375" y1="48125" x2="40250" y2="65313"/>
                        <a14:foregroundMark x1="40250" y1="65313" x2="42875" y2="40000"/>
                        <a14:foregroundMark x1="42875" y1="40000" x2="31625" y2="30938"/>
                        <a14:foregroundMark x1="31625" y1="30938" x2="30125" y2="32813"/>
                        <a14:foregroundMark x1="65125" y1="31875" x2="57875" y2="39063"/>
                        <a14:foregroundMark x1="57875" y1="39063" x2="63000" y2="58125"/>
                        <a14:foregroundMark x1="63000" y1="58125" x2="66500" y2="41250"/>
                        <a14:foregroundMark x1="66500" y1="41250" x2="62500" y2="52812"/>
                        <a14:foregroundMark x1="62500" y1="52812" x2="61625" y2="46875"/>
                        <a14:foregroundMark x1="92625" y1="52500" x2="79250" y2="64063"/>
                        <a14:foregroundMark x1="79250" y1="64063" x2="91500" y2="64375"/>
                        <a14:foregroundMark x1="91500" y1="64375" x2="96500" y2="52812"/>
                        <a14:foregroundMark x1="96500" y1="52812" x2="96500" y2="51563"/>
                        <a14:foregroundMark x1="79000" y1="62813" x2="82250" y2="71563"/>
                        <a14:foregroundMark x1="82250" y1="71563" x2="93750" y2="68750"/>
                        <a14:foregroundMark x1="93750" y1="68750" x2="97875" y2="54063"/>
                        <a14:foregroundMark x1="97875" y1="54063" x2="98375" y2="48438"/>
                      </a14:backgroundRemoval>
                    </a14:imgEffect>
                  </a14:imgLayer>
                </a14:imgProps>
              </a:ext>
              <a:ext uri="{28A0092B-C50C-407E-A947-70E740481C1C}">
                <a14:useLocalDpi xmlns:a14="http://schemas.microsoft.com/office/drawing/2010/main" val="0"/>
              </a:ext>
            </a:extLst>
          </a:blip>
          <a:stretch>
            <a:fillRect/>
          </a:stretch>
        </p:blipFill>
        <p:spPr bwMode="auto">
          <a:xfrm>
            <a:off x="1016000" y="1969294"/>
            <a:ext cx="10160000"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969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12CAD-8225-40CC-A07E-38267FE5BB1E}"/>
              </a:ext>
            </a:extLst>
          </p:cNvPr>
          <p:cNvSpPr>
            <a:spLocks noGrp="1"/>
          </p:cNvSpPr>
          <p:nvPr>
            <p:ph type="title"/>
          </p:nvPr>
        </p:nvSpPr>
        <p:spPr/>
        <p:txBody>
          <a:bodyPr/>
          <a:lstStyle/>
          <a:p>
            <a:r>
              <a:rPr lang="en-US" b="1" dirty="0">
                <a:solidFill>
                  <a:schemeClr val="bg2">
                    <a:lumMod val="25000"/>
                  </a:schemeClr>
                </a:solidFill>
                <a:latin typeface="Open Sans" panose="020B0606030504020204" pitchFamily="34" charset="0"/>
              </a:rPr>
              <a:t>M</a:t>
            </a:r>
            <a:r>
              <a:rPr lang="en-US" b="1" i="0" dirty="0">
                <a:solidFill>
                  <a:schemeClr val="bg2">
                    <a:lumMod val="25000"/>
                  </a:schemeClr>
                </a:solidFill>
                <a:effectLst/>
                <a:latin typeface="Open Sans" panose="020B0606030504020204" pitchFamily="34" charset="0"/>
              </a:rPr>
              <a:t>antle </a:t>
            </a:r>
            <a:r>
              <a:rPr lang="en-US" b="1" dirty="0">
                <a:solidFill>
                  <a:schemeClr val="bg2">
                    <a:lumMod val="25000"/>
                  </a:schemeClr>
                </a:solidFill>
                <a:latin typeface="Open Sans" panose="020B0606030504020204" pitchFamily="34" charset="0"/>
              </a:rPr>
              <a:t>convection (mobile-lid)</a:t>
            </a:r>
            <a:br>
              <a:rPr lang="en-US" b="1" i="0" dirty="0">
                <a:solidFill>
                  <a:schemeClr val="bg2">
                    <a:lumMod val="25000"/>
                  </a:schemeClr>
                </a:solidFill>
                <a:effectLst/>
                <a:latin typeface="Open Sans" panose="020B0606030504020204" pitchFamily="34" charset="0"/>
              </a:rPr>
            </a:br>
            <a:endParaRPr lang="en-US" dirty="0">
              <a:solidFill>
                <a:schemeClr val="bg2">
                  <a:lumMod val="25000"/>
                </a:schemeClr>
              </a:solidFill>
            </a:endParaRPr>
          </a:p>
        </p:txBody>
      </p:sp>
      <p:pic>
        <p:nvPicPr>
          <p:cNvPr id="23554" name="Picture 2" descr="Mobile-lid mantle convection animation of a thermo-dynamic forward model.">
            <a:extLst>
              <a:ext uri="{FF2B5EF4-FFF2-40B4-BE49-F238E27FC236}">
                <a16:creationId xmlns:a16="http://schemas.microsoft.com/office/drawing/2014/main" id="{B133E5F7-AFFB-45C2-8B97-894A65F38481}"/>
              </a:ext>
            </a:extLst>
          </p:cNvPr>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32495" y="1052626"/>
            <a:ext cx="5527009" cy="5527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274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B92E7-645B-4189-8E0A-CDAFB846B2C4}"/>
              </a:ext>
            </a:extLst>
          </p:cNvPr>
          <p:cNvSpPr>
            <a:spLocks noGrp="1"/>
          </p:cNvSpPr>
          <p:nvPr>
            <p:ph type="title"/>
          </p:nvPr>
        </p:nvSpPr>
        <p:spPr>
          <a:xfrm rot="16200000">
            <a:off x="-2227277" y="2619537"/>
            <a:ext cx="6409187" cy="1484853"/>
          </a:xfrm>
        </p:spPr>
        <p:txBody>
          <a:bodyPr>
            <a:normAutofit fontScale="90000"/>
          </a:bodyPr>
          <a:lstStyle/>
          <a:p>
            <a:r>
              <a:rPr lang="en-US" b="1" i="0" dirty="0">
                <a:solidFill>
                  <a:srgbClr val="333333"/>
                </a:solidFill>
                <a:effectLst/>
                <a:latin typeface="Open Sans" panose="020B0606030504020204" pitchFamily="34" charset="0"/>
              </a:rPr>
              <a:t>Earth’s mantle</a:t>
            </a:r>
            <a:br>
              <a:rPr lang="en-US" b="1" i="0" dirty="0">
                <a:solidFill>
                  <a:srgbClr val="333333"/>
                </a:solidFill>
                <a:effectLst/>
                <a:latin typeface="Open Sans" panose="020B0606030504020204" pitchFamily="34" charset="0"/>
              </a:rPr>
            </a:br>
            <a:r>
              <a:rPr lang="en-US" b="1" i="0" dirty="0">
                <a:solidFill>
                  <a:srgbClr val="333333"/>
                </a:solidFill>
                <a:effectLst/>
                <a:latin typeface="Open Sans" panose="020B0606030504020204" pitchFamily="34" charset="0"/>
              </a:rPr>
              <a:t> heterogeneity theories</a:t>
            </a:r>
            <a:br>
              <a:rPr lang="en-US" b="1" i="0" dirty="0">
                <a:solidFill>
                  <a:srgbClr val="333333"/>
                </a:solidFill>
                <a:effectLst/>
                <a:latin typeface="Open Sans" panose="020B0606030504020204" pitchFamily="34" charset="0"/>
              </a:rPr>
            </a:br>
            <a:endParaRPr lang="en-US" dirty="0"/>
          </a:p>
        </p:txBody>
      </p:sp>
      <p:pic>
        <p:nvPicPr>
          <p:cNvPr id="12290" name="Picture 2" descr="Conceptual model sketches for proposed compositional structures of Earth's mantle, including &quot;Marble cake&quot;, &quot;Thermo-chemical piles&quot;, and &quot;Mid-mantle blobs&quot; theories.">
            <a:extLst>
              <a:ext uri="{FF2B5EF4-FFF2-40B4-BE49-F238E27FC236}">
                <a16:creationId xmlns:a16="http://schemas.microsoft.com/office/drawing/2014/main" id="{F16ABCBB-108B-41C6-B4E9-B52D3DB23F4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60646" y="-151540"/>
            <a:ext cx="6526635" cy="7027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19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CEA62-C2AC-41D6-952E-DD442C038F50}"/>
              </a:ext>
            </a:extLst>
          </p:cNvPr>
          <p:cNvSpPr>
            <a:spLocks noGrp="1"/>
          </p:cNvSpPr>
          <p:nvPr>
            <p:ph type="title"/>
          </p:nvPr>
        </p:nvSpPr>
        <p:spPr>
          <a:xfrm>
            <a:off x="187353" y="250031"/>
            <a:ext cx="10515600" cy="1325563"/>
          </a:xfrm>
        </p:spPr>
        <p:txBody>
          <a:bodyPr>
            <a:normAutofit/>
          </a:bodyPr>
          <a:lstStyle/>
          <a:p>
            <a:r>
              <a:rPr lang="en-US" sz="3600" b="1" dirty="0">
                <a:solidFill>
                  <a:srgbClr val="464646"/>
                </a:solidFill>
                <a:latin typeface="Open Sans" panose="020B0606030504020204" pitchFamily="34" charset="0"/>
              </a:rPr>
              <a:t>L</a:t>
            </a:r>
            <a:r>
              <a:rPr lang="en-US" sz="3600" b="1" i="0" dirty="0">
                <a:solidFill>
                  <a:srgbClr val="464646"/>
                </a:solidFill>
                <a:effectLst/>
                <a:latin typeface="Open Sans" panose="020B0606030504020204" pitchFamily="34" charset="0"/>
              </a:rPr>
              <a:t>arge </a:t>
            </a:r>
            <a:r>
              <a:rPr lang="en-US" sz="3600" b="1" dirty="0">
                <a:solidFill>
                  <a:srgbClr val="464646"/>
                </a:solidFill>
                <a:latin typeface="Open Sans" panose="020B0606030504020204" pitchFamily="34" charset="0"/>
              </a:rPr>
              <a:t>L</a:t>
            </a:r>
            <a:r>
              <a:rPr lang="en-US" sz="3600" b="1" i="0" dirty="0">
                <a:solidFill>
                  <a:srgbClr val="464646"/>
                </a:solidFill>
                <a:effectLst/>
                <a:latin typeface="Open Sans" panose="020B0606030504020204" pitchFamily="34" charset="0"/>
              </a:rPr>
              <a:t>ow-Shear-Velocity Province</a:t>
            </a:r>
          </a:p>
        </p:txBody>
      </p:sp>
      <p:sp>
        <p:nvSpPr>
          <p:cNvPr id="3" name="Content Placeholder 2">
            <a:extLst>
              <a:ext uri="{FF2B5EF4-FFF2-40B4-BE49-F238E27FC236}">
                <a16:creationId xmlns:a16="http://schemas.microsoft.com/office/drawing/2014/main" id="{D593C01C-1914-48A6-B17C-438421A6A1A1}"/>
              </a:ext>
            </a:extLst>
          </p:cNvPr>
          <p:cNvSpPr>
            <a:spLocks noGrp="1"/>
          </p:cNvSpPr>
          <p:nvPr>
            <p:ph idx="1"/>
          </p:nvPr>
        </p:nvSpPr>
        <p:spPr/>
        <p:txBody>
          <a:bodyPr/>
          <a:lstStyle/>
          <a:p>
            <a:r>
              <a:rPr lang="en-US" dirty="0">
                <a:solidFill>
                  <a:srgbClr val="464646"/>
                </a:solidFill>
                <a:latin typeface="Open Sans" panose="020B0606030504020204" pitchFamily="34" charset="0"/>
              </a:rPr>
              <a:t>3% slower than the rest of the mantle</a:t>
            </a:r>
          </a:p>
          <a:p>
            <a:r>
              <a:rPr lang="en-US" dirty="0">
                <a:solidFill>
                  <a:srgbClr val="464646"/>
                </a:solidFill>
                <a:latin typeface="Open Sans" panose="020B0606030504020204" pitchFamily="34" charset="0"/>
              </a:rPr>
              <a:t>Thermochemical piles: near antipodal and  equatorial.</a:t>
            </a:r>
          </a:p>
          <a:p>
            <a:r>
              <a:rPr lang="en-US" dirty="0">
                <a:solidFill>
                  <a:srgbClr val="464646"/>
                </a:solidFill>
                <a:latin typeface="Open Sans" panose="020B0606030504020204" pitchFamily="34" charset="0"/>
              </a:rPr>
              <a:t>Their edges are ‘plume generation zones’ and can impact the Wilson cycle.</a:t>
            </a:r>
          </a:p>
          <a:p>
            <a:r>
              <a:rPr lang="en-US" dirty="0">
                <a:solidFill>
                  <a:srgbClr val="464646"/>
                </a:solidFill>
                <a:latin typeface="Open Sans" panose="020B0606030504020204" pitchFamily="34" charset="0"/>
              </a:rPr>
              <a:t>LLSVPs are thermal insulator, making core heating effective at their edges for mantle plumes.</a:t>
            </a:r>
          </a:p>
        </p:txBody>
      </p:sp>
      <p:pic>
        <p:nvPicPr>
          <p:cNvPr id="4" name="Picture 2" descr="Large low-shear-velocity provinces - Wikipedia">
            <a:extLst>
              <a:ext uri="{FF2B5EF4-FFF2-40B4-BE49-F238E27FC236}">
                <a16:creationId xmlns:a16="http://schemas.microsoft.com/office/drawing/2014/main" id="{CBEC64D6-196A-44A8-9696-1D79A2A9A24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213907" y="0"/>
            <a:ext cx="2978093" cy="2317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423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23BDA-5B81-4872-9AA4-6EBA700E87A6}"/>
              </a:ext>
            </a:extLst>
          </p:cNvPr>
          <p:cNvSpPr>
            <a:spLocks noGrp="1"/>
          </p:cNvSpPr>
          <p:nvPr>
            <p:ph type="title"/>
          </p:nvPr>
        </p:nvSpPr>
        <p:spPr/>
        <p:txBody>
          <a:bodyPr/>
          <a:lstStyle/>
          <a:p>
            <a:r>
              <a:rPr lang="en-US" b="1" i="0" dirty="0">
                <a:solidFill>
                  <a:schemeClr val="tx2">
                    <a:lumMod val="75000"/>
                  </a:schemeClr>
                </a:solidFill>
                <a:effectLst/>
                <a:latin typeface="Open Sans" panose="020B0606030504020204" pitchFamily="34" charset="0"/>
              </a:rPr>
              <a:t>Seismic mantle tomography maps</a:t>
            </a:r>
            <a:br>
              <a:rPr lang="en-US" b="1" i="0" dirty="0">
                <a:solidFill>
                  <a:schemeClr val="tx2">
                    <a:lumMod val="75000"/>
                  </a:schemeClr>
                </a:solidFill>
                <a:effectLst/>
                <a:latin typeface="Open Sans" panose="020B0606030504020204" pitchFamily="34" charset="0"/>
              </a:rPr>
            </a:br>
            <a:endParaRPr lang="en-US" dirty="0">
              <a:solidFill>
                <a:schemeClr val="tx2">
                  <a:lumMod val="75000"/>
                </a:schemeClr>
              </a:solidFill>
            </a:endParaRPr>
          </a:p>
        </p:txBody>
      </p:sp>
      <p:pic>
        <p:nvPicPr>
          <p:cNvPr id="18434" name="Picture 2" descr="Surface projected global horizontal seismic S-wave velocity anomaly maps for different mantle depths revealing the two large low shear-wave velocity provinces (LLSVPs).">
            <a:extLst>
              <a:ext uri="{FF2B5EF4-FFF2-40B4-BE49-F238E27FC236}">
                <a16:creationId xmlns:a16="http://schemas.microsoft.com/office/drawing/2014/main" id="{0FBA9E77-E10B-470C-B145-BFAF2891298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458695" y="1825625"/>
            <a:ext cx="927461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898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23BDA-5B81-4872-9AA4-6EBA700E87A6}"/>
              </a:ext>
            </a:extLst>
          </p:cNvPr>
          <p:cNvSpPr>
            <a:spLocks noGrp="1"/>
          </p:cNvSpPr>
          <p:nvPr>
            <p:ph type="title"/>
          </p:nvPr>
        </p:nvSpPr>
        <p:spPr/>
        <p:txBody>
          <a:bodyPr/>
          <a:lstStyle/>
          <a:p>
            <a:r>
              <a:rPr lang="en-US" b="1" i="0" dirty="0">
                <a:solidFill>
                  <a:schemeClr val="tx2">
                    <a:lumMod val="75000"/>
                  </a:schemeClr>
                </a:solidFill>
                <a:effectLst/>
                <a:latin typeface="Open Sans" panose="020B0606030504020204" pitchFamily="34" charset="0"/>
              </a:rPr>
              <a:t>Seismic mantle tomography maps</a:t>
            </a:r>
            <a:br>
              <a:rPr lang="en-US" b="1" i="0" dirty="0">
                <a:solidFill>
                  <a:srgbClr val="333333"/>
                </a:solidFill>
                <a:effectLst/>
                <a:latin typeface="Open Sans" panose="020B0606030504020204" pitchFamily="34" charset="0"/>
              </a:rPr>
            </a:br>
            <a:endParaRPr lang="en-US" dirty="0"/>
          </a:p>
        </p:txBody>
      </p:sp>
      <p:pic>
        <p:nvPicPr>
          <p:cNvPr id="18434" name="Picture 2" descr="Surface projected global horizontal seismic S-wave velocity anomaly maps for different mantle depths revealing the two large low shear-wave velocity provinces (LLSVPs).">
            <a:extLst>
              <a:ext uri="{FF2B5EF4-FFF2-40B4-BE49-F238E27FC236}">
                <a16:creationId xmlns:a16="http://schemas.microsoft.com/office/drawing/2014/main" id="{0FBA9E77-E10B-470C-B145-BFAF2891298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458695" y="1825625"/>
            <a:ext cx="9274610"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DAB8793-D106-415E-B95B-45FC7726EFEB}"/>
              </a:ext>
            </a:extLst>
          </p:cNvPr>
          <p:cNvSpPr txBox="1"/>
          <p:nvPr/>
        </p:nvSpPr>
        <p:spPr>
          <a:xfrm rot="20663027">
            <a:off x="1630095" y="1930647"/>
            <a:ext cx="1138663"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dirty="0"/>
              <a:t>Jason</a:t>
            </a:r>
            <a:endParaRPr lang="en-US" dirty="0"/>
          </a:p>
        </p:txBody>
      </p:sp>
      <p:sp>
        <p:nvSpPr>
          <p:cNvPr id="4" name="TextBox 3">
            <a:extLst>
              <a:ext uri="{FF2B5EF4-FFF2-40B4-BE49-F238E27FC236}">
                <a16:creationId xmlns:a16="http://schemas.microsoft.com/office/drawing/2014/main" id="{6786D944-81A8-4CF1-AF2D-E6DDEE095BF5}"/>
              </a:ext>
            </a:extLst>
          </p:cNvPr>
          <p:cNvSpPr txBox="1"/>
          <p:nvPr/>
        </p:nvSpPr>
        <p:spPr>
          <a:xfrm>
            <a:off x="5637402" y="4001294"/>
            <a:ext cx="1038811"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3600" dirty="0" err="1"/>
              <a:t>Tuzo</a:t>
            </a:r>
            <a:endParaRPr lang="en-US" dirty="0"/>
          </a:p>
        </p:txBody>
      </p:sp>
      <p:sp>
        <p:nvSpPr>
          <p:cNvPr id="7" name="TextBox 6">
            <a:extLst>
              <a:ext uri="{FF2B5EF4-FFF2-40B4-BE49-F238E27FC236}">
                <a16:creationId xmlns:a16="http://schemas.microsoft.com/office/drawing/2014/main" id="{1345A9D7-DA75-408A-BDBB-E627CBD7E5BE}"/>
              </a:ext>
            </a:extLst>
          </p:cNvPr>
          <p:cNvSpPr txBox="1"/>
          <p:nvPr/>
        </p:nvSpPr>
        <p:spPr>
          <a:xfrm>
            <a:off x="8718613" y="1904125"/>
            <a:ext cx="1156049"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dirty="0"/>
              <a:t>Jason</a:t>
            </a:r>
            <a:endParaRPr lang="en-US" dirty="0"/>
          </a:p>
        </p:txBody>
      </p:sp>
      <p:sp>
        <p:nvSpPr>
          <p:cNvPr id="9" name="Arrow: Right 8">
            <a:extLst>
              <a:ext uri="{FF2B5EF4-FFF2-40B4-BE49-F238E27FC236}">
                <a16:creationId xmlns:a16="http://schemas.microsoft.com/office/drawing/2014/main" id="{ECC30A5A-63F4-4588-85AE-F4066A6C502A}"/>
              </a:ext>
            </a:extLst>
          </p:cNvPr>
          <p:cNvSpPr/>
          <p:nvPr/>
        </p:nvSpPr>
        <p:spPr>
          <a:xfrm rot="4550175">
            <a:off x="2098915" y="2766719"/>
            <a:ext cx="1200623" cy="484727"/>
          </a:xfrm>
          <a:prstGeom prst="rightArrow">
            <a:avLst>
              <a:gd name="adj1" fmla="val 50000"/>
              <a:gd name="adj2" fmla="val 11728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1" name="Arrow: Right 10">
            <a:extLst>
              <a:ext uri="{FF2B5EF4-FFF2-40B4-BE49-F238E27FC236}">
                <a16:creationId xmlns:a16="http://schemas.microsoft.com/office/drawing/2014/main" id="{276BCA5E-2EB5-49F6-A486-F7EA1BBEF759}"/>
              </a:ext>
            </a:extLst>
          </p:cNvPr>
          <p:cNvSpPr/>
          <p:nvPr/>
        </p:nvSpPr>
        <p:spPr>
          <a:xfrm rot="5400000">
            <a:off x="8929997" y="2846848"/>
            <a:ext cx="1200623" cy="484727"/>
          </a:xfrm>
          <a:prstGeom prst="rightArrow">
            <a:avLst>
              <a:gd name="adj1" fmla="val 50000"/>
              <a:gd name="adj2" fmla="val 11728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3210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Large low-shear-velocity provinces - Wikipedia">
            <a:extLst>
              <a:ext uri="{FF2B5EF4-FFF2-40B4-BE49-F238E27FC236}">
                <a16:creationId xmlns:a16="http://schemas.microsoft.com/office/drawing/2014/main" id="{36D9B2F8-93BD-4507-B6DE-FC3C8C1393EE}"/>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76655" y="418932"/>
            <a:ext cx="7734651" cy="6020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562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2C64D7-B64B-4468-B0DF-B2EEB1A1BCDF}"/>
              </a:ext>
            </a:extLst>
          </p:cNvPr>
          <p:cNvSpPr/>
          <p:nvPr/>
        </p:nvSpPr>
        <p:spPr>
          <a:xfrm>
            <a:off x="0" y="0"/>
            <a:ext cx="5016500" cy="6858000"/>
          </a:xfrm>
          <a:prstGeom prst="rect">
            <a:avLst/>
          </a:prstGeom>
          <a:solidFill>
            <a:srgbClr val="333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DD61EF-1749-4494-B46A-3D1F825D061C}"/>
              </a:ext>
            </a:extLst>
          </p:cNvPr>
          <p:cNvSpPr>
            <a:spLocks noGrp="1"/>
          </p:cNvSpPr>
          <p:nvPr>
            <p:ph type="title"/>
          </p:nvPr>
        </p:nvSpPr>
        <p:spPr>
          <a:xfrm>
            <a:off x="612775" y="1348396"/>
            <a:ext cx="3790950" cy="4161207"/>
          </a:xfrm>
        </p:spPr>
        <p:txBody>
          <a:bodyPr>
            <a:normAutofit/>
          </a:bodyPr>
          <a:lstStyle/>
          <a:p>
            <a:r>
              <a:rPr lang="en-AU" b="1" dirty="0">
                <a:solidFill>
                  <a:schemeClr val="bg1"/>
                </a:solidFill>
              </a:rPr>
              <a:t>Introduction to learning outcomes</a:t>
            </a:r>
            <a:endParaRPr lang="en-US" b="1" dirty="0">
              <a:solidFill>
                <a:schemeClr val="bg1"/>
              </a:solidFill>
            </a:endParaRPr>
          </a:p>
        </p:txBody>
      </p:sp>
      <p:sp>
        <p:nvSpPr>
          <p:cNvPr id="3" name="Content Placeholder 2">
            <a:extLst>
              <a:ext uri="{FF2B5EF4-FFF2-40B4-BE49-F238E27FC236}">
                <a16:creationId xmlns:a16="http://schemas.microsoft.com/office/drawing/2014/main" id="{0CF67048-5A46-4FBD-B4A1-CBC7E42C66B7}"/>
              </a:ext>
            </a:extLst>
          </p:cNvPr>
          <p:cNvSpPr>
            <a:spLocks noGrp="1"/>
          </p:cNvSpPr>
          <p:nvPr>
            <p:ph idx="1"/>
          </p:nvPr>
        </p:nvSpPr>
        <p:spPr>
          <a:xfrm>
            <a:off x="5314950" y="1498250"/>
            <a:ext cx="6724650" cy="3861497"/>
          </a:xfrm>
        </p:spPr>
        <p:txBody>
          <a:bodyPr>
            <a:normAutofit/>
          </a:bodyPr>
          <a:lstStyle/>
          <a:p>
            <a:r>
              <a:rPr lang="en-AU" sz="2000" dirty="0"/>
              <a:t>Session 1</a:t>
            </a:r>
          </a:p>
          <a:p>
            <a:pPr lvl="1"/>
            <a:r>
              <a:rPr lang="en-AU" sz="1800" dirty="0"/>
              <a:t>Introduction to theory</a:t>
            </a:r>
          </a:p>
          <a:p>
            <a:r>
              <a:rPr lang="en-AU" b="1" u="sng" dirty="0"/>
              <a:t>Session 2</a:t>
            </a:r>
          </a:p>
          <a:p>
            <a:pPr lvl="1"/>
            <a:r>
              <a:rPr lang="en-AU" b="1" u="sng" dirty="0"/>
              <a:t>Introduction to using GPlates</a:t>
            </a:r>
          </a:p>
          <a:p>
            <a:pPr lvl="1"/>
            <a:r>
              <a:rPr lang="en-AU" b="1" u="sng" dirty="0"/>
              <a:t>Practical guide to picking a plate reconstruction (reference frames)</a:t>
            </a:r>
          </a:p>
          <a:p>
            <a:r>
              <a:rPr lang="en-AU" sz="2000" dirty="0"/>
              <a:t> Session 3</a:t>
            </a:r>
          </a:p>
          <a:p>
            <a:pPr lvl="1"/>
            <a:r>
              <a:rPr lang="en-AU" sz="1800" dirty="0"/>
              <a:t>Using a plate reconstruction</a:t>
            </a:r>
          </a:p>
          <a:p>
            <a:r>
              <a:rPr lang="en-AU" sz="2000" dirty="0"/>
              <a:t>Assignment</a:t>
            </a:r>
          </a:p>
          <a:p>
            <a:pPr lvl="1"/>
            <a:r>
              <a:rPr lang="en-AU" sz="1800" dirty="0"/>
              <a:t>Group task</a:t>
            </a:r>
            <a:endParaRPr lang="en-US" sz="1800" dirty="0"/>
          </a:p>
          <a:p>
            <a:pPr marL="457200" lvl="1" indent="0">
              <a:buNone/>
            </a:pPr>
            <a:endParaRPr lang="en-US" dirty="0"/>
          </a:p>
        </p:txBody>
      </p:sp>
      <p:sp>
        <p:nvSpPr>
          <p:cNvPr id="4" name="TextBox 3">
            <a:extLst>
              <a:ext uri="{FF2B5EF4-FFF2-40B4-BE49-F238E27FC236}">
                <a16:creationId xmlns:a16="http://schemas.microsoft.com/office/drawing/2014/main" id="{66CC149A-5673-4107-BE12-34501849F787}"/>
              </a:ext>
            </a:extLst>
          </p:cNvPr>
          <p:cNvSpPr txBox="1"/>
          <p:nvPr/>
        </p:nvSpPr>
        <p:spPr>
          <a:xfrm>
            <a:off x="6096000" y="6360408"/>
            <a:ext cx="3753463" cy="369332"/>
          </a:xfrm>
          <a:prstGeom prst="rect">
            <a:avLst/>
          </a:prstGeom>
          <a:noFill/>
        </p:spPr>
        <p:txBody>
          <a:bodyPr wrap="none" rtlCol="0">
            <a:spAutoFit/>
          </a:bodyPr>
          <a:lstStyle/>
          <a:p>
            <a:r>
              <a:rPr lang="en-US" dirty="0"/>
              <a:t>https://adamtkocsis.com/se3-gplates/</a:t>
            </a:r>
          </a:p>
        </p:txBody>
      </p:sp>
    </p:spTree>
    <p:extLst>
      <p:ext uri="{BB962C8B-B14F-4D97-AF65-F5344CB8AC3E}">
        <p14:creationId xmlns:p14="http://schemas.microsoft.com/office/powerpoint/2010/main" val="2582601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4BD88-1B71-46D7-859D-1F8ED6C0429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0DB15B-E99D-402B-B2E6-385B899ED63E}"/>
              </a:ext>
            </a:extLst>
          </p:cNvPr>
          <p:cNvSpPr>
            <a:spLocks noGrp="1"/>
          </p:cNvSpPr>
          <p:nvPr>
            <p:ph idx="1"/>
          </p:nvPr>
        </p:nvSpPr>
        <p:spPr/>
        <p:txBody>
          <a:bodyPr/>
          <a:lstStyle/>
          <a:p>
            <a:endParaRPr lang="en-US"/>
          </a:p>
        </p:txBody>
      </p:sp>
      <p:pic>
        <p:nvPicPr>
          <p:cNvPr id="5122" name="Picture 2">
            <a:extLst>
              <a:ext uri="{FF2B5EF4-FFF2-40B4-BE49-F238E27FC236}">
                <a16:creationId xmlns:a16="http://schemas.microsoft.com/office/drawing/2014/main" id="{EF241A9C-5FC3-4572-B871-C74289B6D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3" y="0"/>
            <a:ext cx="11077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639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Origin of the LLSVPs at the base of the mantle is a consequence of plate  tectonics – A petrological and geochemical perspective - ScienceDirect">
            <a:extLst>
              <a:ext uri="{FF2B5EF4-FFF2-40B4-BE49-F238E27FC236}">
                <a16:creationId xmlns:a16="http://schemas.microsoft.com/office/drawing/2014/main" id="{04B4D071-27E6-49C5-B861-8FBB25F0EF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102217" cy="66528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ECAA99-7474-4FA7-B7E3-35D409485621}"/>
              </a:ext>
            </a:extLst>
          </p:cNvPr>
          <p:cNvSpPr txBox="1"/>
          <p:nvPr/>
        </p:nvSpPr>
        <p:spPr>
          <a:xfrm>
            <a:off x="4303556" y="1417739"/>
            <a:ext cx="7331974" cy="1200329"/>
          </a:xfrm>
          <a:prstGeom prst="rect">
            <a:avLst/>
          </a:prstGeom>
          <a:noFill/>
        </p:spPr>
        <p:txBody>
          <a:bodyPr wrap="square" rtlCol="0">
            <a:spAutoFit/>
          </a:bodyPr>
          <a:lstStyle/>
          <a:p>
            <a:r>
              <a:rPr lang="en-US" b="0" i="0" dirty="0">
                <a:solidFill>
                  <a:srgbClr val="2E2E2E"/>
                </a:solidFill>
                <a:effectLst/>
                <a:latin typeface="ElsevierGulliver"/>
              </a:rPr>
              <a:t>(1) subduction of the ocean crust of basaltic composition (SOC)to the </a:t>
            </a:r>
            <a:r>
              <a:rPr lang="en-US" b="0" i="0" dirty="0">
                <a:solidFill>
                  <a:srgbClr val="2E2E2E"/>
                </a:solidFill>
                <a:effectLst/>
                <a:latin typeface="ElsevierGulliver"/>
                <a:hlinkClick r:id="rId3" tooltip="Learn more about lower mantle from ScienceDirect's AI-generated Topic Pages"/>
              </a:rPr>
              <a:t>lower mantle</a:t>
            </a:r>
            <a:r>
              <a:rPr lang="en-US" b="0" i="0" dirty="0">
                <a:solidFill>
                  <a:srgbClr val="2E2E2E"/>
                </a:solidFill>
                <a:effectLst/>
                <a:latin typeface="ElsevierGulliver"/>
              </a:rPr>
              <a:t> is irreversible because SOC is denser than the </a:t>
            </a:r>
            <a:r>
              <a:rPr lang="en-US" b="0" i="0" dirty="0">
                <a:solidFill>
                  <a:srgbClr val="2E2E2E"/>
                </a:solidFill>
                <a:effectLst/>
                <a:latin typeface="ElsevierGulliver"/>
                <a:hlinkClick r:id="rId4" tooltip="Learn more about ambience from ScienceDirect's AI-generated Topic Pages"/>
              </a:rPr>
              <a:t>ambience</a:t>
            </a:r>
            <a:r>
              <a:rPr lang="en-US" b="0" i="0" dirty="0">
                <a:solidFill>
                  <a:srgbClr val="2E2E2E"/>
                </a:solidFill>
                <a:effectLst/>
                <a:latin typeface="ElsevierGulliver"/>
              </a:rPr>
              <a:t> of </a:t>
            </a:r>
            <a:r>
              <a:rPr lang="en-US" b="0" i="0" dirty="0" err="1">
                <a:solidFill>
                  <a:srgbClr val="2E2E2E"/>
                </a:solidFill>
                <a:effectLst/>
                <a:latin typeface="ElsevierGulliver"/>
              </a:rPr>
              <a:t>peridotitic</a:t>
            </a:r>
            <a:r>
              <a:rPr lang="en-US" b="0" i="0" dirty="0">
                <a:solidFill>
                  <a:srgbClr val="2E2E2E"/>
                </a:solidFill>
                <a:effectLst/>
                <a:latin typeface="ElsevierGulliver"/>
              </a:rPr>
              <a:t> composition under lower mantle conditions in both solid state and liquid form</a:t>
            </a:r>
            <a:endParaRPr lang="en-US" dirty="0"/>
          </a:p>
        </p:txBody>
      </p:sp>
      <p:sp>
        <p:nvSpPr>
          <p:cNvPr id="5" name="TextBox 4">
            <a:extLst>
              <a:ext uri="{FF2B5EF4-FFF2-40B4-BE49-F238E27FC236}">
                <a16:creationId xmlns:a16="http://schemas.microsoft.com/office/drawing/2014/main" id="{BA524C04-B9D9-4FC9-9F9A-4F90651AEA10}"/>
              </a:ext>
            </a:extLst>
          </p:cNvPr>
          <p:cNvSpPr txBox="1"/>
          <p:nvPr/>
        </p:nvSpPr>
        <p:spPr>
          <a:xfrm>
            <a:off x="4303556" y="446364"/>
            <a:ext cx="6739345" cy="769441"/>
          </a:xfrm>
          <a:prstGeom prst="rect">
            <a:avLst/>
          </a:prstGeom>
          <a:noFill/>
        </p:spPr>
        <p:txBody>
          <a:bodyPr wrap="none" rtlCol="0">
            <a:spAutoFit/>
          </a:bodyPr>
          <a:lstStyle/>
          <a:p>
            <a:r>
              <a:rPr lang="en-US" sz="44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Where, what, and why?</a:t>
            </a:r>
          </a:p>
        </p:txBody>
      </p:sp>
    </p:spTree>
    <p:extLst>
      <p:ext uri="{BB962C8B-B14F-4D97-AF65-F5344CB8AC3E}">
        <p14:creationId xmlns:p14="http://schemas.microsoft.com/office/powerpoint/2010/main" val="1781184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Origin of the LLSVPs at the base of the mantle is a consequence of plate  tectonics – A petrological and geochemical perspective - ScienceDirect">
            <a:extLst>
              <a:ext uri="{FF2B5EF4-FFF2-40B4-BE49-F238E27FC236}">
                <a16:creationId xmlns:a16="http://schemas.microsoft.com/office/drawing/2014/main" id="{04B4D071-27E6-49C5-B861-8FBB25F0EF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102217" cy="66528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ECAA99-7474-4FA7-B7E3-35D409485621}"/>
              </a:ext>
            </a:extLst>
          </p:cNvPr>
          <p:cNvSpPr txBox="1"/>
          <p:nvPr/>
        </p:nvSpPr>
        <p:spPr>
          <a:xfrm>
            <a:off x="4303556" y="1417739"/>
            <a:ext cx="7331974" cy="2308324"/>
          </a:xfrm>
          <a:prstGeom prst="rect">
            <a:avLst/>
          </a:prstGeom>
          <a:noFill/>
        </p:spPr>
        <p:txBody>
          <a:bodyPr wrap="square" rtlCol="0">
            <a:spAutoFit/>
          </a:bodyPr>
          <a:lstStyle/>
          <a:p>
            <a:pPr marL="342900" indent="-342900">
              <a:buAutoNum type="arabicParenBoth"/>
            </a:pPr>
            <a:r>
              <a:rPr lang="en-US" b="0" i="0" dirty="0">
                <a:solidFill>
                  <a:srgbClr val="2E2E2E"/>
                </a:solidFill>
                <a:effectLst/>
                <a:latin typeface="ElsevierGulliver"/>
              </a:rPr>
              <a:t>subduction of the ocean crust of basaltic composition (SOC)to the </a:t>
            </a:r>
            <a:r>
              <a:rPr lang="en-US" b="0" i="0" dirty="0">
                <a:solidFill>
                  <a:srgbClr val="2E2E2E"/>
                </a:solidFill>
                <a:effectLst/>
                <a:latin typeface="ElsevierGulliver"/>
                <a:hlinkClick r:id="rId3" tooltip="Learn more about lower mantle from ScienceDirect's AI-generated Topic Pages"/>
              </a:rPr>
              <a:t>lower mantle</a:t>
            </a:r>
            <a:r>
              <a:rPr lang="en-US" b="0" i="0" dirty="0">
                <a:solidFill>
                  <a:srgbClr val="2E2E2E"/>
                </a:solidFill>
                <a:effectLst/>
                <a:latin typeface="ElsevierGulliver"/>
              </a:rPr>
              <a:t> is irreversible because SOC is denser than the </a:t>
            </a:r>
            <a:r>
              <a:rPr lang="en-US" b="0" i="0" dirty="0">
                <a:solidFill>
                  <a:srgbClr val="2E2E2E"/>
                </a:solidFill>
                <a:effectLst/>
                <a:latin typeface="ElsevierGulliver"/>
                <a:hlinkClick r:id="rId4" tooltip="Learn more about ambience from ScienceDirect's AI-generated Topic Pages"/>
              </a:rPr>
              <a:t>ambience</a:t>
            </a:r>
            <a:r>
              <a:rPr lang="en-US" b="0" i="0" dirty="0">
                <a:solidFill>
                  <a:srgbClr val="2E2E2E"/>
                </a:solidFill>
                <a:effectLst/>
                <a:latin typeface="ElsevierGulliver"/>
              </a:rPr>
              <a:t> of </a:t>
            </a:r>
            <a:r>
              <a:rPr lang="en-US" b="0" i="0" dirty="0" err="1">
                <a:solidFill>
                  <a:srgbClr val="2E2E2E"/>
                </a:solidFill>
                <a:effectLst/>
                <a:latin typeface="ElsevierGulliver"/>
              </a:rPr>
              <a:t>peridotitic</a:t>
            </a:r>
            <a:r>
              <a:rPr lang="en-US" b="0" i="0" dirty="0">
                <a:solidFill>
                  <a:srgbClr val="2E2E2E"/>
                </a:solidFill>
                <a:effectLst/>
                <a:latin typeface="ElsevierGulliver"/>
              </a:rPr>
              <a:t> composition under lower mantle conditions in both solid state and liquid form; </a:t>
            </a:r>
          </a:p>
          <a:p>
            <a:pPr marL="342900" indent="-342900">
              <a:buAutoNum type="arabicParenBoth"/>
            </a:pPr>
            <a:endParaRPr lang="en-US" dirty="0">
              <a:solidFill>
                <a:srgbClr val="2E2E2E"/>
              </a:solidFill>
              <a:latin typeface="ElsevierGulliver"/>
            </a:endParaRPr>
          </a:p>
          <a:p>
            <a:pPr marL="342900" indent="-342900">
              <a:buAutoNum type="arabicParenBoth"/>
            </a:pPr>
            <a:r>
              <a:rPr lang="en-US" b="0" i="0" dirty="0">
                <a:solidFill>
                  <a:srgbClr val="2E2E2E"/>
                </a:solidFill>
                <a:effectLst/>
                <a:latin typeface="ElsevierGulliver"/>
              </a:rPr>
              <a:t>SOC is the best candidate for the LLSVPs composition, which are, in turn, the permanent graveyard of SOC.</a:t>
            </a:r>
          </a:p>
          <a:p>
            <a:endParaRPr lang="en-US" dirty="0"/>
          </a:p>
        </p:txBody>
      </p:sp>
      <p:sp>
        <p:nvSpPr>
          <p:cNvPr id="6" name="TextBox 5">
            <a:extLst>
              <a:ext uri="{FF2B5EF4-FFF2-40B4-BE49-F238E27FC236}">
                <a16:creationId xmlns:a16="http://schemas.microsoft.com/office/drawing/2014/main" id="{B95F9289-FE2F-479B-9295-42EB5DFCE971}"/>
              </a:ext>
            </a:extLst>
          </p:cNvPr>
          <p:cNvSpPr txBox="1"/>
          <p:nvPr/>
        </p:nvSpPr>
        <p:spPr>
          <a:xfrm>
            <a:off x="4303556" y="446364"/>
            <a:ext cx="6739345" cy="769441"/>
          </a:xfrm>
          <a:prstGeom prst="rect">
            <a:avLst/>
          </a:prstGeom>
          <a:noFill/>
        </p:spPr>
        <p:txBody>
          <a:bodyPr wrap="none" rtlCol="0">
            <a:spAutoFit/>
          </a:bodyPr>
          <a:lstStyle/>
          <a:p>
            <a:r>
              <a:rPr lang="en-US" sz="44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Where, what, and why?</a:t>
            </a:r>
          </a:p>
        </p:txBody>
      </p:sp>
    </p:spTree>
    <p:extLst>
      <p:ext uri="{BB962C8B-B14F-4D97-AF65-F5344CB8AC3E}">
        <p14:creationId xmlns:p14="http://schemas.microsoft.com/office/powerpoint/2010/main" val="3676225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Origin of the LLSVPs at the base of the mantle is a consequence of plate  tectonics – A petrological and geochemical perspective - ScienceDirect">
            <a:extLst>
              <a:ext uri="{FF2B5EF4-FFF2-40B4-BE49-F238E27FC236}">
                <a16:creationId xmlns:a16="http://schemas.microsoft.com/office/drawing/2014/main" id="{04B4D071-27E6-49C5-B861-8FBB25F0EF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102217" cy="66528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ECAA99-7474-4FA7-B7E3-35D409485621}"/>
              </a:ext>
            </a:extLst>
          </p:cNvPr>
          <p:cNvSpPr txBox="1"/>
          <p:nvPr/>
        </p:nvSpPr>
        <p:spPr>
          <a:xfrm>
            <a:off x="4303556" y="1417739"/>
            <a:ext cx="7331974" cy="3693319"/>
          </a:xfrm>
          <a:prstGeom prst="rect">
            <a:avLst/>
          </a:prstGeom>
          <a:noFill/>
        </p:spPr>
        <p:txBody>
          <a:bodyPr wrap="square" rtlCol="0">
            <a:spAutoFit/>
          </a:bodyPr>
          <a:lstStyle/>
          <a:p>
            <a:pPr marL="342900" indent="-342900">
              <a:buAutoNum type="arabicParenBoth"/>
            </a:pPr>
            <a:r>
              <a:rPr lang="en-US" b="0" i="0" dirty="0">
                <a:solidFill>
                  <a:srgbClr val="2E2E2E"/>
                </a:solidFill>
                <a:effectLst/>
                <a:latin typeface="ElsevierGulliver"/>
              </a:rPr>
              <a:t>subduction of the ocean crust of basaltic composition (SOC)to the </a:t>
            </a:r>
            <a:r>
              <a:rPr lang="en-US" b="0" i="0" dirty="0">
                <a:solidFill>
                  <a:srgbClr val="2E2E2E"/>
                </a:solidFill>
                <a:effectLst/>
                <a:latin typeface="ElsevierGulliver"/>
                <a:hlinkClick r:id="rId3" tooltip="Learn more about lower mantle from ScienceDirect's AI-generated Topic Pages"/>
              </a:rPr>
              <a:t>lower mantle</a:t>
            </a:r>
            <a:r>
              <a:rPr lang="en-US" b="0" i="0" dirty="0">
                <a:solidFill>
                  <a:srgbClr val="2E2E2E"/>
                </a:solidFill>
                <a:effectLst/>
                <a:latin typeface="ElsevierGulliver"/>
              </a:rPr>
              <a:t> is irreversible because SOC is denser than the </a:t>
            </a:r>
            <a:r>
              <a:rPr lang="en-US" b="0" i="0" dirty="0">
                <a:solidFill>
                  <a:srgbClr val="2E2E2E"/>
                </a:solidFill>
                <a:effectLst/>
                <a:latin typeface="ElsevierGulliver"/>
                <a:hlinkClick r:id="rId4" tooltip="Learn more about ambience from ScienceDirect's AI-generated Topic Pages"/>
              </a:rPr>
              <a:t>ambience</a:t>
            </a:r>
            <a:r>
              <a:rPr lang="en-US" b="0" i="0" dirty="0">
                <a:solidFill>
                  <a:srgbClr val="2E2E2E"/>
                </a:solidFill>
                <a:effectLst/>
                <a:latin typeface="ElsevierGulliver"/>
              </a:rPr>
              <a:t> of </a:t>
            </a:r>
            <a:r>
              <a:rPr lang="en-US" b="0" i="0" dirty="0" err="1">
                <a:solidFill>
                  <a:srgbClr val="2E2E2E"/>
                </a:solidFill>
                <a:effectLst/>
                <a:latin typeface="ElsevierGulliver"/>
              </a:rPr>
              <a:t>peridotitic</a:t>
            </a:r>
            <a:r>
              <a:rPr lang="en-US" b="0" i="0" dirty="0">
                <a:solidFill>
                  <a:srgbClr val="2E2E2E"/>
                </a:solidFill>
                <a:effectLst/>
                <a:latin typeface="ElsevierGulliver"/>
              </a:rPr>
              <a:t> composition under lower mantle conditions in both solid state and liquid form; </a:t>
            </a:r>
          </a:p>
          <a:p>
            <a:pPr marL="342900" indent="-342900">
              <a:buAutoNum type="arabicParenBoth"/>
            </a:pPr>
            <a:endParaRPr lang="en-US" dirty="0">
              <a:solidFill>
                <a:srgbClr val="2E2E2E"/>
              </a:solidFill>
              <a:latin typeface="ElsevierGulliver"/>
            </a:endParaRPr>
          </a:p>
          <a:p>
            <a:pPr marL="342900" indent="-342900">
              <a:buAutoNum type="arabicParenBoth"/>
            </a:pPr>
            <a:r>
              <a:rPr lang="en-US" b="0" i="0" dirty="0">
                <a:solidFill>
                  <a:srgbClr val="2E2E2E"/>
                </a:solidFill>
                <a:effectLst/>
                <a:latin typeface="ElsevierGulliver"/>
              </a:rPr>
              <a:t>SOC is the best candidate for the LLSVPs composition, which are, in turn, the permanent graveyard of SOC.</a:t>
            </a:r>
          </a:p>
          <a:p>
            <a:pPr marL="342900" indent="-342900">
              <a:buAutoNum type="arabicParenBoth"/>
            </a:pPr>
            <a:endParaRPr lang="en-US" dirty="0">
              <a:solidFill>
                <a:srgbClr val="2E2E2E"/>
              </a:solidFill>
              <a:latin typeface="ElsevierGulliver"/>
            </a:endParaRPr>
          </a:p>
          <a:p>
            <a:pPr marL="342900" indent="-342900">
              <a:buAutoNum type="arabicParenBoth"/>
            </a:pPr>
            <a:r>
              <a:rPr lang="en-US" b="0" i="0" dirty="0">
                <a:solidFill>
                  <a:srgbClr val="2E2E2E"/>
                </a:solidFill>
                <a:effectLst/>
                <a:latin typeface="ElsevierGulliver"/>
              </a:rPr>
              <a:t>the LLSVPs act as thermal </a:t>
            </a:r>
            <a:r>
              <a:rPr lang="en-US" b="0" i="0" dirty="0">
                <a:solidFill>
                  <a:srgbClr val="2E2E2E"/>
                </a:solidFill>
                <a:effectLst/>
                <a:latin typeface="ElsevierGulliver"/>
                <a:hlinkClick r:id="rId5" tooltip="Learn more about insulators from ScienceDirect's AI-generated Topic Pages"/>
              </a:rPr>
              <a:t>insulators</a:t>
            </a:r>
            <a:r>
              <a:rPr lang="en-US" b="0" i="0" dirty="0">
                <a:solidFill>
                  <a:srgbClr val="2E2E2E"/>
                </a:solidFill>
                <a:effectLst/>
                <a:latin typeface="ElsevierGulliver"/>
              </a:rPr>
              <a:t>, making core-heating induced mantle diapirs or plumes initiated at their edges, which explains why the </a:t>
            </a:r>
            <a:r>
              <a:rPr lang="en-US" b="0" i="0" dirty="0">
                <a:solidFill>
                  <a:srgbClr val="2E2E2E"/>
                </a:solidFill>
                <a:effectLst/>
                <a:latin typeface="ElsevierGulliver"/>
                <a:hlinkClick r:id="rId6" tooltip="Learn more about large igneous provinces from ScienceDirect's AI-generated Topic Pages"/>
              </a:rPr>
              <a:t>large igneous provinces</a:t>
            </a:r>
            <a:r>
              <a:rPr lang="en-US" b="0" i="0" dirty="0">
                <a:solidFill>
                  <a:srgbClr val="2E2E2E"/>
                </a:solidFill>
                <a:effectLst/>
                <a:latin typeface="ElsevierGulliver"/>
              </a:rPr>
              <a:t> (LIPs) are associated with the edges of the LLSVPs</a:t>
            </a:r>
          </a:p>
          <a:p>
            <a:endParaRPr lang="en-US" dirty="0"/>
          </a:p>
        </p:txBody>
      </p:sp>
      <p:sp>
        <p:nvSpPr>
          <p:cNvPr id="6" name="TextBox 5">
            <a:extLst>
              <a:ext uri="{FF2B5EF4-FFF2-40B4-BE49-F238E27FC236}">
                <a16:creationId xmlns:a16="http://schemas.microsoft.com/office/drawing/2014/main" id="{822F8002-C0DB-4179-A369-232E7382C5E7}"/>
              </a:ext>
            </a:extLst>
          </p:cNvPr>
          <p:cNvSpPr txBox="1"/>
          <p:nvPr/>
        </p:nvSpPr>
        <p:spPr>
          <a:xfrm>
            <a:off x="4303556" y="446364"/>
            <a:ext cx="6739345" cy="769441"/>
          </a:xfrm>
          <a:prstGeom prst="rect">
            <a:avLst/>
          </a:prstGeom>
          <a:noFill/>
        </p:spPr>
        <p:txBody>
          <a:bodyPr wrap="none" rtlCol="0">
            <a:spAutoFit/>
          </a:bodyPr>
          <a:lstStyle/>
          <a:p>
            <a:r>
              <a:rPr lang="en-US" sz="44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Where, what, and why?</a:t>
            </a:r>
          </a:p>
        </p:txBody>
      </p:sp>
    </p:spTree>
    <p:extLst>
      <p:ext uri="{BB962C8B-B14F-4D97-AF65-F5344CB8AC3E}">
        <p14:creationId xmlns:p14="http://schemas.microsoft.com/office/powerpoint/2010/main" val="4163504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Origin of the LLSVPs at the base of the mantle is a consequence of plate  tectonics – A petrological and geochemical perspective - ScienceDirect">
            <a:extLst>
              <a:ext uri="{FF2B5EF4-FFF2-40B4-BE49-F238E27FC236}">
                <a16:creationId xmlns:a16="http://schemas.microsoft.com/office/drawing/2014/main" id="{04B4D071-27E6-49C5-B861-8FBB25F0EF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4102217" cy="66528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ECAA99-7474-4FA7-B7E3-35D409485621}"/>
              </a:ext>
            </a:extLst>
          </p:cNvPr>
          <p:cNvSpPr txBox="1"/>
          <p:nvPr/>
        </p:nvSpPr>
        <p:spPr>
          <a:xfrm>
            <a:off x="4303556" y="1417739"/>
            <a:ext cx="7331974" cy="4801314"/>
          </a:xfrm>
          <a:prstGeom prst="rect">
            <a:avLst/>
          </a:prstGeom>
          <a:noFill/>
        </p:spPr>
        <p:txBody>
          <a:bodyPr wrap="square" rtlCol="0">
            <a:spAutoFit/>
          </a:bodyPr>
          <a:lstStyle/>
          <a:p>
            <a:pPr marL="342900" indent="-342900">
              <a:buAutoNum type="arabicParenBoth"/>
            </a:pPr>
            <a:r>
              <a:rPr lang="en-US" b="0" i="0" dirty="0">
                <a:solidFill>
                  <a:srgbClr val="2E2E2E"/>
                </a:solidFill>
                <a:effectLst/>
                <a:latin typeface="ElsevierGulliver"/>
              </a:rPr>
              <a:t>subduction of the ocean crust of basaltic composition (SOC)to the </a:t>
            </a:r>
            <a:r>
              <a:rPr lang="en-US" b="0" i="0" dirty="0">
                <a:solidFill>
                  <a:srgbClr val="2E2E2E"/>
                </a:solidFill>
                <a:effectLst/>
                <a:latin typeface="ElsevierGulliver"/>
                <a:hlinkClick r:id="rId3" tooltip="Learn more about lower mantle from ScienceDirect's AI-generated Topic Pages"/>
              </a:rPr>
              <a:t>lower mantle</a:t>
            </a:r>
            <a:r>
              <a:rPr lang="en-US" b="0" i="0" dirty="0">
                <a:solidFill>
                  <a:srgbClr val="2E2E2E"/>
                </a:solidFill>
                <a:effectLst/>
                <a:latin typeface="ElsevierGulliver"/>
              </a:rPr>
              <a:t> is irreversible because SOC is denser than the </a:t>
            </a:r>
            <a:r>
              <a:rPr lang="en-US" b="0" i="0" dirty="0">
                <a:solidFill>
                  <a:srgbClr val="2E2E2E"/>
                </a:solidFill>
                <a:effectLst/>
                <a:latin typeface="ElsevierGulliver"/>
                <a:hlinkClick r:id="rId4" tooltip="Learn more about ambience from ScienceDirect's AI-generated Topic Pages"/>
              </a:rPr>
              <a:t>ambience</a:t>
            </a:r>
            <a:r>
              <a:rPr lang="en-US" b="0" i="0" dirty="0">
                <a:solidFill>
                  <a:srgbClr val="2E2E2E"/>
                </a:solidFill>
                <a:effectLst/>
                <a:latin typeface="ElsevierGulliver"/>
              </a:rPr>
              <a:t> of </a:t>
            </a:r>
            <a:r>
              <a:rPr lang="en-US" b="0" i="0" dirty="0" err="1">
                <a:solidFill>
                  <a:srgbClr val="2E2E2E"/>
                </a:solidFill>
                <a:effectLst/>
                <a:latin typeface="ElsevierGulliver"/>
              </a:rPr>
              <a:t>peridotitic</a:t>
            </a:r>
            <a:r>
              <a:rPr lang="en-US" b="0" i="0" dirty="0">
                <a:solidFill>
                  <a:srgbClr val="2E2E2E"/>
                </a:solidFill>
                <a:effectLst/>
                <a:latin typeface="ElsevierGulliver"/>
              </a:rPr>
              <a:t> composition under lower mantle conditions in both solid state and liquid form; </a:t>
            </a:r>
          </a:p>
          <a:p>
            <a:pPr marL="342900" indent="-342900">
              <a:buAutoNum type="arabicParenBoth"/>
            </a:pPr>
            <a:endParaRPr lang="en-US" dirty="0">
              <a:solidFill>
                <a:srgbClr val="2E2E2E"/>
              </a:solidFill>
              <a:latin typeface="ElsevierGulliver"/>
            </a:endParaRPr>
          </a:p>
          <a:p>
            <a:pPr marL="342900" indent="-342900">
              <a:buAutoNum type="arabicParenBoth"/>
            </a:pPr>
            <a:r>
              <a:rPr lang="en-US" b="0" i="0" dirty="0">
                <a:solidFill>
                  <a:srgbClr val="2E2E2E"/>
                </a:solidFill>
                <a:effectLst/>
                <a:latin typeface="ElsevierGulliver"/>
              </a:rPr>
              <a:t>SOC is the best candidate for the LLSVPs composition, which are, in turn, the permanent graveyard of SOC.</a:t>
            </a:r>
          </a:p>
          <a:p>
            <a:pPr marL="342900" indent="-342900">
              <a:buAutoNum type="arabicParenBoth"/>
            </a:pPr>
            <a:endParaRPr lang="en-US" dirty="0">
              <a:solidFill>
                <a:srgbClr val="2E2E2E"/>
              </a:solidFill>
              <a:latin typeface="ElsevierGulliver"/>
            </a:endParaRPr>
          </a:p>
          <a:p>
            <a:pPr marL="342900" indent="-342900">
              <a:buAutoNum type="arabicParenBoth"/>
            </a:pPr>
            <a:r>
              <a:rPr lang="en-US" b="0" i="0" dirty="0">
                <a:solidFill>
                  <a:srgbClr val="2E2E2E"/>
                </a:solidFill>
                <a:effectLst/>
                <a:latin typeface="ElsevierGulliver"/>
              </a:rPr>
              <a:t>the LLSVPs act as thermal </a:t>
            </a:r>
            <a:r>
              <a:rPr lang="en-US" b="0" i="0" dirty="0">
                <a:solidFill>
                  <a:srgbClr val="2E2E2E"/>
                </a:solidFill>
                <a:effectLst/>
                <a:latin typeface="ElsevierGulliver"/>
                <a:hlinkClick r:id="rId5" tooltip="Learn more about insulators from ScienceDirect's AI-generated Topic Pages"/>
              </a:rPr>
              <a:t>insulators</a:t>
            </a:r>
            <a:r>
              <a:rPr lang="en-US" b="0" i="0" dirty="0">
                <a:solidFill>
                  <a:srgbClr val="2E2E2E"/>
                </a:solidFill>
                <a:effectLst/>
                <a:latin typeface="ElsevierGulliver"/>
              </a:rPr>
              <a:t>, making core-heating induced mantle diapirs or plumes initiated at their edges, which explains why the </a:t>
            </a:r>
            <a:r>
              <a:rPr lang="en-US" b="0" i="0" dirty="0">
                <a:solidFill>
                  <a:srgbClr val="2E2E2E"/>
                </a:solidFill>
                <a:effectLst/>
                <a:latin typeface="ElsevierGulliver"/>
                <a:hlinkClick r:id="rId6" tooltip="Learn more about large igneous provinces from ScienceDirect's AI-generated Topic Pages"/>
              </a:rPr>
              <a:t>large igneous provinces</a:t>
            </a:r>
            <a:r>
              <a:rPr lang="en-US" b="0" i="0" dirty="0">
                <a:solidFill>
                  <a:srgbClr val="2E2E2E"/>
                </a:solidFill>
                <a:effectLst/>
                <a:latin typeface="ElsevierGulliver"/>
              </a:rPr>
              <a:t> (LIPs) are associated with the edges of the LLSVPs</a:t>
            </a:r>
          </a:p>
          <a:p>
            <a:pPr marL="342900" indent="-342900">
              <a:buAutoNum type="arabicParenBoth"/>
            </a:pPr>
            <a:endParaRPr lang="en-US" dirty="0">
              <a:solidFill>
                <a:srgbClr val="2E2E2E"/>
              </a:solidFill>
              <a:latin typeface="ElsevierGulliver"/>
            </a:endParaRPr>
          </a:p>
          <a:p>
            <a:pPr marL="342900" indent="-342900">
              <a:buAutoNum type="arabicParenBoth"/>
            </a:pPr>
            <a:r>
              <a:rPr lang="en-US" b="0" i="0" dirty="0">
                <a:solidFill>
                  <a:srgbClr val="2E2E2E"/>
                </a:solidFill>
                <a:effectLst/>
                <a:latin typeface="ElsevierGulliver"/>
              </a:rPr>
              <a:t>The antipodal positioning of Jason and </a:t>
            </a:r>
            <a:r>
              <a:rPr lang="en-US" b="0" i="0" dirty="0" err="1">
                <a:solidFill>
                  <a:srgbClr val="2E2E2E"/>
                </a:solidFill>
                <a:effectLst/>
                <a:latin typeface="ElsevierGulliver"/>
              </a:rPr>
              <a:t>Tuzo</a:t>
            </a:r>
            <a:r>
              <a:rPr lang="en-US" b="0" i="0" dirty="0">
                <a:solidFill>
                  <a:srgbClr val="2E2E2E"/>
                </a:solidFill>
                <a:effectLst/>
                <a:latin typeface="ElsevierGulliver"/>
              </a:rPr>
              <a:t> represents the optimal momentum of inertia, which explains why the LLSVPs are stable in the spinning Earth.</a:t>
            </a:r>
          </a:p>
          <a:p>
            <a:endParaRPr lang="en-US" dirty="0"/>
          </a:p>
        </p:txBody>
      </p:sp>
      <p:sp>
        <p:nvSpPr>
          <p:cNvPr id="6" name="TextBox 5">
            <a:extLst>
              <a:ext uri="{FF2B5EF4-FFF2-40B4-BE49-F238E27FC236}">
                <a16:creationId xmlns:a16="http://schemas.microsoft.com/office/drawing/2014/main" id="{02B35E96-C5EE-4C09-BBB8-9568E81D684E}"/>
              </a:ext>
            </a:extLst>
          </p:cNvPr>
          <p:cNvSpPr txBox="1"/>
          <p:nvPr/>
        </p:nvSpPr>
        <p:spPr>
          <a:xfrm>
            <a:off x="4303556" y="446364"/>
            <a:ext cx="6739345" cy="769441"/>
          </a:xfrm>
          <a:prstGeom prst="rect">
            <a:avLst/>
          </a:prstGeom>
          <a:noFill/>
        </p:spPr>
        <p:txBody>
          <a:bodyPr wrap="none" rtlCol="0">
            <a:spAutoFit/>
          </a:bodyPr>
          <a:lstStyle/>
          <a:p>
            <a:r>
              <a:rPr lang="en-US" sz="44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Where, what, and why?</a:t>
            </a:r>
          </a:p>
        </p:txBody>
      </p:sp>
    </p:spTree>
    <p:extLst>
      <p:ext uri="{BB962C8B-B14F-4D97-AF65-F5344CB8AC3E}">
        <p14:creationId xmlns:p14="http://schemas.microsoft.com/office/powerpoint/2010/main" val="286984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Origin of the LLSVPs at the base of the mantle is a consequence of plate  tectonics – A petrological and geochemical perspective - ScienceDirect">
            <a:extLst>
              <a:ext uri="{FF2B5EF4-FFF2-40B4-BE49-F238E27FC236}">
                <a16:creationId xmlns:a16="http://schemas.microsoft.com/office/drawing/2014/main" id="{04B4D071-27E6-49C5-B861-8FBB25F0EF9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4102217" cy="66528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ECAA99-7474-4FA7-B7E3-35D409485621}"/>
              </a:ext>
            </a:extLst>
          </p:cNvPr>
          <p:cNvSpPr txBox="1"/>
          <p:nvPr/>
        </p:nvSpPr>
        <p:spPr>
          <a:xfrm>
            <a:off x="4303556" y="1417739"/>
            <a:ext cx="7331974" cy="4801314"/>
          </a:xfrm>
          <a:prstGeom prst="rect">
            <a:avLst/>
          </a:prstGeom>
          <a:noFill/>
        </p:spPr>
        <p:txBody>
          <a:bodyPr wrap="square" rtlCol="0">
            <a:spAutoFit/>
          </a:bodyPr>
          <a:lstStyle/>
          <a:p>
            <a:pPr marL="342900" indent="-342900">
              <a:buAutoNum type="arabicParenBoth"/>
            </a:pPr>
            <a:r>
              <a:rPr lang="en-US" b="0" i="0" dirty="0">
                <a:solidFill>
                  <a:schemeClr val="bg2">
                    <a:lumMod val="75000"/>
                  </a:schemeClr>
                </a:solidFill>
                <a:effectLst/>
                <a:latin typeface="ElsevierGulliver"/>
              </a:rPr>
              <a:t>subduction of the ocean crust of basaltic composition (SOC)to the </a:t>
            </a:r>
            <a:r>
              <a:rPr lang="en-US" b="0" i="0" dirty="0">
                <a:solidFill>
                  <a:schemeClr val="bg2">
                    <a:lumMod val="75000"/>
                  </a:schemeClr>
                </a:solidFill>
                <a:effectLst/>
                <a:latin typeface="ElsevierGulliver"/>
                <a:hlinkClick r:id="rId4" tooltip="Learn more about lower mantle from ScienceDirect's AI-generated Topic Pages">
                  <a:extLst>
                    <a:ext uri="{A12FA001-AC4F-418D-AE19-62706E023703}">
                      <ahyp:hlinkClr xmlns:ahyp="http://schemas.microsoft.com/office/drawing/2018/hyperlinkcolor" val="tx"/>
                    </a:ext>
                  </a:extLst>
                </a:hlinkClick>
              </a:rPr>
              <a:t>lower mantle</a:t>
            </a:r>
            <a:r>
              <a:rPr lang="en-US" b="0" i="0" dirty="0">
                <a:solidFill>
                  <a:schemeClr val="bg2">
                    <a:lumMod val="75000"/>
                  </a:schemeClr>
                </a:solidFill>
                <a:effectLst/>
                <a:latin typeface="ElsevierGulliver"/>
              </a:rPr>
              <a:t> is irreversible because SOC is denser than the </a:t>
            </a:r>
            <a:r>
              <a:rPr lang="en-US" b="0" i="0" dirty="0">
                <a:solidFill>
                  <a:schemeClr val="bg2">
                    <a:lumMod val="75000"/>
                  </a:schemeClr>
                </a:solidFill>
                <a:effectLst/>
                <a:latin typeface="ElsevierGulliver"/>
                <a:hlinkClick r:id="rId5" tooltip="Learn more about ambience from ScienceDirect's AI-generated Topic Pages">
                  <a:extLst>
                    <a:ext uri="{A12FA001-AC4F-418D-AE19-62706E023703}">
                      <ahyp:hlinkClr xmlns:ahyp="http://schemas.microsoft.com/office/drawing/2018/hyperlinkcolor" val="tx"/>
                    </a:ext>
                  </a:extLst>
                </a:hlinkClick>
              </a:rPr>
              <a:t>ambience</a:t>
            </a:r>
            <a:r>
              <a:rPr lang="en-US" b="0" i="0" dirty="0">
                <a:solidFill>
                  <a:schemeClr val="bg2">
                    <a:lumMod val="75000"/>
                  </a:schemeClr>
                </a:solidFill>
                <a:effectLst/>
                <a:latin typeface="ElsevierGulliver"/>
              </a:rPr>
              <a:t> of </a:t>
            </a:r>
            <a:r>
              <a:rPr lang="en-US" b="0" i="0" dirty="0" err="1">
                <a:solidFill>
                  <a:schemeClr val="bg2">
                    <a:lumMod val="75000"/>
                  </a:schemeClr>
                </a:solidFill>
                <a:effectLst/>
                <a:latin typeface="ElsevierGulliver"/>
              </a:rPr>
              <a:t>peridotitic</a:t>
            </a:r>
            <a:r>
              <a:rPr lang="en-US" b="0" i="0" dirty="0">
                <a:solidFill>
                  <a:schemeClr val="bg2">
                    <a:lumMod val="75000"/>
                  </a:schemeClr>
                </a:solidFill>
                <a:effectLst/>
                <a:latin typeface="ElsevierGulliver"/>
              </a:rPr>
              <a:t> composition under lower mantle conditions in both solid state and liquid form; </a:t>
            </a:r>
          </a:p>
          <a:p>
            <a:pPr marL="342900" indent="-342900">
              <a:buAutoNum type="arabicParenBoth"/>
            </a:pPr>
            <a:endParaRPr lang="en-US" dirty="0">
              <a:solidFill>
                <a:schemeClr val="bg2">
                  <a:lumMod val="75000"/>
                </a:schemeClr>
              </a:solidFill>
              <a:latin typeface="ElsevierGulliver"/>
            </a:endParaRPr>
          </a:p>
          <a:p>
            <a:pPr marL="342900" indent="-342900">
              <a:buAutoNum type="arabicParenBoth"/>
            </a:pPr>
            <a:r>
              <a:rPr lang="en-US" b="0" i="0" dirty="0">
                <a:solidFill>
                  <a:schemeClr val="bg2">
                    <a:lumMod val="75000"/>
                  </a:schemeClr>
                </a:solidFill>
                <a:effectLst/>
                <a:latin typeface="ElsevierGulliver"/>
              </a:rPr>
              <a:t>SOC is the best candidate for the LLSVPs composition, which are, in turn, the permanent graveyard of SOC.</a:t>
            </a:r>
          </a:p>
          <a:p>
            <a:pPr marL="342900" indent="-342900">
              <a:buAutoNum type="arabicParenBoth"/>
            </a:pPr>
            <a:endParaRPr lang="en-US" dirty="0">
              <a:solidFill>
                <a:schemeClr val="bg2">
                  <a:lumMod val="75000"/>
                </a:schemeClr>
              </a:solidFill>
              <a:latin typeface="ElsevierGulliver"/>
            </a:endParaRPr>
          </a:p>
          <a:p>
            <a:pPr marL="342900" indent="-342900">
              <a:buAutoNum type="arabicParenBoth"/>
            </a:pPr>
            <a:r>
              <a:rPr lang="en-US" b="0" i="0" dirty="0">
                <a:solidFill>
                  <a:schemeClr val="bg2">
                    <a:lumMod val="75000"/>
                  </a:schemeClr>
                </a:solidFill>
                <a:effectLst/>
                <a:latin typeface="ElsevierGulliver"/>
              </a:rPr>
              <a:t>the LLSVPs act as thermal </a:t>
            </a:r>
            <a:r>
              <a:rPr lang="en-US" b="0" i="0" dirty="0">
                <a:solidFill>
                  <a:schemeClr val="bg2">
                    <a:lumMod val="75000"/>
                  </a:schemeClr>
                </a:solidFill>
                <a:effectLst/>
                <a:latin typeface="ElsevierGulliver"/>
                <a:hlinkClick r:id="rId6" tooltip="Learn more about insulators from ScienceDirect's AI-generated Topic Pages">
                  <a:extLst>
                    <a:ext uri="{A12FA001-AC4F-418D-AE19-62706E023703}">
                      <ahyp:hlinkClr xmlns:ahyp="http://schemas.microsoft.com/office/drawing/2018/hyperlinkcolor" val="tx"/>
                    </a:ext>
                  </a:extLst>
                </a:hlinkClick>
              </a:rPr>
              <a:t>insulators</a:t>
            </a:r>
            <a:r>
              <a:rPr lang="en-US" b="0" i="0" dirty="0">
                <a:solidFill>
                  <a:schemeClr val="bg2">
                    <a:lumMod val="75000"/>
                  </a:schemeClr>
                </a:solidFill>
                <a:effectLst/>
                <a:latin typeface="ElsevierGulliver"/>
              </a:rPr>
              <a:t>, making core-heating induced mantle diapirs or plumes initiated at their edges, which explains why the </a:t>
            </a:r>
            <a:r>
              <a:rPr lang="en-US" b="0" i="0" dirty="0">
                <a:solidFill>
                  <a:schemeClr val="bg2">
                    <a:lumMod val="75000"/>
                  </a:schemeClr>
                </a:solidFill>
                <a:effectLst/>
                <a:latin typeface="ElsevierGulliver"/>
                <a:hlinkClick r:id="rId7" tooltip="Learn more about large igneous provinces from ScienceDirect's AI-generated Topic Pages">
                  <a:extLst>
                    <a:ext uri="{A12FA001-AC4F-418D-AE19-62706E023703}">
                      <ahyp:hlinkClr xmlns:ahyp="http://schemas.microsoft.com/office/drawing/2018/hyperlinkcolor" val="tx"/>
                    </a:ext>
                  </a:extLst>
                </a:hlinkClick>
              </a:rPr>
              <a:t>large igneous provinces</a:t>
            </a:r>
            <a:r>
              <a:rPr lang="en-US" b="0" i="0" dirty="0">
                <a:solidFill>
                  <a:schemeClr val="bg2">
                    <a:lumMod val="75000"/>
                  </a:schemeClr>
                </a:solidFill>
                <a:effectLst/>
                <a:latin typeface="ElsevierGulliver"/>
              </a:rPr>
              <a:t> (LIPs) are associated with the edges of the LLSVPs</a:t>
            </a:r>
          </a:p>
          <a:p>
            <a:pPr marL="342900" indent="-342900">
              <a:buAutoNum type="arabicParenBoth"/>
            </a:pPr>
            <a:endParaRPr lang="en-US" dirty="0">
              <a:solidFill>
                <a:schemeClr val="bg2">
                  <a:lumMod val="75000"/>
                </a:schemeClr>
              </a:solidFill>
              <a:latin typeface="ElsevierGulliver"/>
            </a:endParaRPr>
          </a:p>
          <a:p>
            <a:pPr marL="342900" indent="-342900">
              <a:buAutoNum type="arabicParenBoth"/>
            </a:pPr>
            <a:r>
              <a:rPr lang="en-US" b="0" i="0" dirty="0">
                <a:solidFill>
                  <a:schemeClr val="bg2">
                    <a:lumMod val="75000"/>
                  </a:schemeClr>
                </a:solidFill>
                <a:effectLst/>
                <a:latin typeface="ElsevierGulliver"/>
              </a:rPr>
              <a:t>The antipodal positioning of Jason and </a:t>
            </a:r>
            <a:r>
              <a:rPr lang="en-US" b="0" i="0" dirty="0" err="1">
                <a:solidFill>
                  <a:schemeClr val="bg2">
                    <a:lumMod val="75000"/>
                  </a:schemeClr>
                </a:solidFill>
                <a:effectLst/>
                <a:latin typeface="ElsevierGulliver"/>
              </a:rPr>
              <a:t>Tuzo</a:t>
            </a:r>
            <a:r>
              <a:rPr lang="en-US" b="0" i="0" dirty="0">
                <a:solidFill>
                  <a:schemeClr val="bg2">
                    <a:lumMod val="75000"/>
                  </a:schemeClr>
                </a:solidFill>
                <a:effectLst/>
                <a:latin typeface="ElsevierGulliver"/>
              </a:rPr>
              <a:t> represents the optimal momentum of inertia, which explains why the LLSVPs are stable in the spinning Earth.</a:t>
            </a:r>
          </a:p>
          <a:p>
            <a:endParaRPr lang="en-US" dirty="0"/>
          </a:p>
        </p:txBody>
      </p:sp>
      <p:sp>
        <p:nvSpPr>
          <p:cNvPr id="2" name="TextBox 1">
            <a:extLst>
              <a:ext uri="{FF2B5EF4-FFF2-40B4-BE49-F238E27FC236}">
                <a16:creationId xmlns:a16="http://schemas.microsoft.com/office/drawing/2014/main" id="{0B2FB02C-9151-4AF8-94A8-532F9F6C5393}"/>
              </a:ext>
            </a:extLst>
          </p:cNvPr>
          <p:cNvSpPr txBox="1"/>
          <p:nvPr/>
        </p:nvSpPr>
        <p:spPr>
          <a:xfrm>
            <a:off x="789712" y="2618067"/>
            <a:ext cx="10612576" cy="255454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8000" dirty="0"/>
              <a:t>EXTREMELY CONTENTIOUS</a:t>
            </a:r>
          </a:p>
        </p:txBody>
      </p:sp>
      <p:sp>
        <p:nvSpPr>
          <p:cNvPr id="6" name="TextBox 5">
            <a:extLst>
              <a:ext uri="{FF2B5EF4-FFF2-40B4-BE49-F238E27FC236}">
                <a16:creationId xmlns:a16="http://schemas.microsoft.com/office/drawing/2014/main" id="{B66608C4-6C95-4202-9450-2979DA69CE6D}"/>
              </a:ext>
            </a:extLst>
          </p:cNvPr>
          <p:cNvSpPr txBox="1"/>
          <p:nvPr/>
        </p:nvSpPr>
        <p:spPr>
          <a:xfrm>
            <a:off x="4303556" y="446364"/>
            <a:ext cx="6739345" cy="769441"/>
          </a:xfrm>
          <a:prstGeom prst="rect">
            <a:avLst/>
          </a:prstGeom>
          <a:noFill/>
        </p:spPr>
        <p:txBody>
          <a:bodyPr wrap="none" rtlCol="0">
            <a:spAutoFit/>
          </a:bodyPr>
          <a:lstStyle/>
          <a:p>
            <a:r>
              <a:rPr lang="en-US" sz="4400" b="1"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Where, what, and why?</a:t>
            </a:r>
          </a:p>
        </p:txBody>
      </p:sp>
    </p:spTree>
    <p:extLst>
      <p:ext uri="{BB962C8B-B14F-4D97-AF65-F5344CB8AC3E}">
        <p14:creationId xmlns:p14="http://schemas.microsoft.com/office/powerpoint/2010/main" val="2618467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B92E7-645B-4189-8E0A-CDAFB846B2C4}"/>
              </a:ext>
            </a:extLst>
          </p:cNvPr>
          <p:cNvSpPr>
            <a:spLocks noGrp="1"/>
          </p:cNvSpPr>
          <p:nvPr>
            <p:ph type="title"/>
          </p:nvPr>
        </p:nvSpPr>
        <p:spPr/>
        <p:txBody>
          <a:bodyPr>
            <a:normAutofit fontScale="90000"/>
          </a:bodyPr>
          <a:lstStyle/>
          <a:p>
            <a:r>
              <a:rPr lang="en-US" b="1" i="0" dirty="0">
                <a:solidFill>
                  <a:schemeClr val="tx2">
                    <a:lumMod val="75000"/>
                  </a:schemeClr>
                </a:solidFill>
                <a:effectLst/>
                <a:latin typeface="Open Sans" panose="020B0606030504020204" pitchFamily="34" charset="0"/>
              </a:rPr>
              <a:t>Earth’s mantle heterogeneity theories</a:t>
            </a:r>
            <a:br>
              <a:rPr lang="en-US" b="1" i="0" dirty="0">
                <a:solidFill>
                  <a:schemeClr val="tx2">
                    <a:lumMod val="75000"/>
                  </a:schemeClr>
                </a:solidFill>
                <a:effectLst/>
                <a:latin typeface="Open Sans" panose="020B0606030504020204" pitchFamily="34" charset="0"/>
              </a:rPr>
            </a:br>
            <a:endParaRPr lang="en-US" dirty="0">
              <a:solidFill>
                <a:schemeClr val="tx2">
                  <a:lumMod val="75000"/>
                </a:schemeClr>
              </a:solidFill>
            </a:endParaRPr>
          </a:p>
        </p:txBody>
      </p:sp>
      <p:pic>
        <p:nvPicPr>
          <p:cNvPr id="12290" name="Picture 2" descr="Conceptual model sketches for proposed compositional structures of Earth's mantle, including &quot;Marble cake&quot;, &quot;Thermo-chemical piles&quot;, and &quot;Mid-mantle blobs&quot; theories.">
            <a:extLst>
              <a:ext uri="{FF2B5EF4-FFF2-40B4-BE49-F238E27FC236}">
                <a16:creationId xmlns:a16="http://schemas.microsoft.com/office/drawing/2014/main" id="{F16ABCBB-108B-41C6-B4E9-B52D3DB23F4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14318" y="1686053"/>
            <a:ext cx="4832059" cy="52025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1ABB99-297A-4181-A42A-9F885E9EEEAC}"/>
              </a:ext>
            </a:extLst>
          </p:cNvPr>
          <p:cNvSpPr txBox="1"/>
          <p:nvPr/>
        </p:nvSpPr>
        <p:spPr>
          <a:xfrm>
            <a:off x="838200" y="1216800"/>
            <a:ext cx="8586261" cy="369332"/>
          </a:xfrm>
          <a:prstGeom prst="rect">
            <a:avLst/>
          </a:prstGeom>
          <a:noFill/>
        </p:spPr>
        <p:txBody>
          <a:bodyPr wrap="none" rtlCol="0">
            <a:spAutoFit/>
          </a:bodyPr>
          <a:lstStyle/>
          <a:p>
            <a:r>
              <a:rPr lang="en-US" dirty="0"/>
              <a:t>Debate: What effect would each of these have on plate reconstruction? On Earth history?</a:t>
            </a:r>
          </a:p>
        </p:txBody>
      </p:sp>
    </p:spTree>
    <p:extLst>
      <p:ext uri="{BB962C8B-B14F-4D97-AF65-F5344CB8AC3E}">
        <p14:creationId xmlns:p14="http://schemas.microsoft.com/office/powerpoint/2010/main" val="2492419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ock Wall">
            <a:extLst>
              <a:ext uri="{FF2B5EF4-FFF2-40B4-BE49-F238E27FC236}">
                <a16:creationId xmlns:a16="http://schemas.microsoft.com/office/drawing/2014/main" id="{23934E09-7965-453A-B3CB-5061B8C01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2249" y="865833"/>
            <a:ext cx="4647501" cy="5126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003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68353-31A4-4964-BBBB-5C72C3BC8702}"/>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Are they LLSVPs stable? </a:t>
            </a:r>
            <a:b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Why does it matter?</a:t>
            </a:r>
          </a:p>
        </p:txBody>
      </p:sp>
      <p:sp>
        <p:nvSpPr>
          <p:cNvPr id="3" name="Content Placeholder 2">
            <a:extLst>
              <a:ext uri="{FF2B5EF4-FFF2-40B4-BE49-F238E27FC236}">
                <a16:creationId xmlns:a16="http://schemas.microsoft.com/office/drawing/2014/main" id="{35E59DC7-252C-43C7-918A-1B039B826BCF}"/>
              </a:ext>
            </a:extLst>
          </p:cNvPr>
          <p:cNvSpPr>
            <a:spLocks noGrp="1"/>
          </p:cNvSpPr>
          <p:nvPr>
            <p:ph idx="1"/>
          </p:nvPr>
        </p:nvSpPr>
        <p:spPr>
          <a:xfrm>
            <a:off x="838200" y="1978025"/>
            <a:ext cx="10515600" cy="4351338"/>
          </a:xfrm>
        </p:spPr>
        <p:txBody>
          <a:bodyPr/>
          <a:lstStyle/>
          <a:p>
            <a:r>
              <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Can they be used as latitudinal markers?</a:t>
            </a:r>
          </a:p>
          <a:p>
            <a:r>
              <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The locations of LIPS</a:t>
            </a:r>
          </a:p>
          <a:p>
            <a:r>
              <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The impact on plate motions</a:t>
            </a:r>
          </a:p>
          <a:p>
            <a:r>
              <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The mechanism driving plate tectonics itself.</a:t>
            </a:r>
          </a:p>
          <a:p>
            <a:endPar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The debate continues. This is relevant for the TC2019 model and its approach to longitude </a:t>
            </a:r>
            <a:r>
              <a:rPr lang="en-US" dirty="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Torsvik</a:t>
            </a:r>
            <a:r>
              <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and Cocks 2019</a:t>
            </a:r>
          </a:p>
          <a:p>
            <a:endParaRPr lang="en-US" dirty="0"/>
          </a:p>
        </p:txBody>
      </p:sp>
    </p:spTree>
    <p:extLst>
      <p:ext uri="{BB962C8B-B14F-4D97-AF65-F5344CB8AC3E}">
        <p14:creationId xmlns:p14="http://schemas.microsoft.com/office/powerpoint/2010/main" val="39487177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Plate mantle system evolution over the last billion years.">
            <a:hlinkClick r:id="" action="ppaction://media"/>
            <a:extLst>
              <a:ext uri="{FF2B5EF4-FFF2-40B4-BE49-F238E27FC236}">
                <a16:creationId xmlns:a16="http://schemas.microsoft.com/office/drawing/2014/main" id="{DF6B8ED2-7902-4CC2-A4FB-77E07457BD98}"/>
              </a:ext>
            </a:extLst>
          </p:cNvPr>
          <p:cNvPicPr>
            <a:picLocks noGrp="1" noRot="1" noChangeAspect="1"/>
          </p:cNvPicPr>
          <p:nvPr>
            <p:ph idx="1"/>
            <a:videoFile r:link="rId1"/>
          </p:nvPr>
        </p:nvPicPr>
        <p:blipFill>
          <a:blip r:embed="rId3"/>
          <a:stretch>
            <a:fillRect/>
          </a:stretch>
        </p:blipFill>
        <p:spPr>
          <a:xfrm>
            <a:off x="1587500" y="624"/>
            <a:ext cx="9144000" cy="6857376"/>
          </a:xfrm>
          <a:prstGeom prst="rect">
            <a:avLst/>
          </a:prstGeom>
        </p:spPr>
      </p:pic>
    </p:spTree>
    <p:extLst>
      <p:ext uri="{BB962C8B-B14F-4D97-AF65-F5344CB8AC3E}">
        <p14:creationId xmlns:p14="http://schemas.microsoft.com/office/powerpoint/2010/main" val="291582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F50BAE2-045B-4E59-9635-54C7E5277788}"/>
              </a:ext>
            </a:extLst>
          </p:cNvPr>
          <p:cNvSpPr/>
          <p:nvPr/>
        </p:nvSpPr>
        <p:spPr>
          <a:xfrm>
            <a:off x="0" y="0"/>
            <a:ext cx="5016500" cy="6858000"/>
          </a:xfrm>
          <a:prstGeom prst="rect">
            <a:avLst/>
          </a:prstGeom>
          <a:solidFill>
            <a:srgbClr val="333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A1B1FB9-D181-4A2A-9451-287510974737}"/>
              </a:ext>
            </a:extLst>
          </p:cNvPr>
          <p:cNvSpPr>
            <a:spLocks noGrp="1"/>
          </p:cNvSpPr>
          <p:nvPr>
            <p:ph type="title"/>
          </p:nvPr>
        </p:nvSpPr>
        <p:spPr>
          <a:xfrm>
            <a:off x="361950" y="2766218"/>
            <a:ext cx="10515600" cy="1325563"/>
          </a:xfrm>
        </p:spPr>
        <p:txBody>
          <a:bodyPr/>
          <a:lstStyle/>
          <a:p>
            <a:r>
              <a:rPr lang="en-AU" b="1" dirty="0">
                <a:solidFill>
                  <a:schemeClr val="bg1"/>
                </a:solidFill>
              </a:rPr>
              <a:t>Assignment</a:t>
            </a:r>
            <a:endParaRPr lang="en-US" b="1" dirty="0">
              <a:solidFill>
                <a:schemeClr val="bg1"/>
              </a:solidFill>
            </a:endParaRPr>
          </a:p>
        </p:txBody>
      </p:sp>
      <p:sp>
        <p:nvSpPr>
          <p:cNvPr id="3" name="Content Placeholder 2">
            <a:extLst>
              <a:ext uri="{FF2B5EF4-FFF2-40B4-BE49-F238E27FC236}">
                <a16:creationId xmlns:a16="http://schemas.microsoft.com/office/drawing/2014/main" id="{EB389A4D-423F-429F-ABD4-DB52B87388B5}"/>
              </a:ext>
            </a:extLst>
          </p:cNvPr>
          <p:cNvSpPr>
            <a:spLocks noGrp="1"/>
          </p:cNvSpPr>
          <p:nvPr>
            <p:ph idx="1"/>
          </p:nvPr>
        </p:nvSpPr>
        <p:spPr>
          <a:xfrm>
            <a:off x="5162550" y="2052638"/>
            <a:ext cx="6667500" cy="3090862"/>
          </a:xfrm>
        </p:spPr>
        <p:txBody>
          <a:bodyPr/>
          <a:lstStyle/>
          <a:p>
            <a:r>
              <a:rPr lang="en-US" dirty="0"/>
              <a:t>Practical exercise with GPlates</a:t>
            </a:r>
          </a:p>
          <a:p>
            <a:r>
              <a:rPr lang="en-US" dirty="0"/>
              <a:t>Short report (max. 3 A4 pages)</a:t>
            </a:r>
          </a:p>
          <a:p>
            <a:r>
              <a:rPr lang="en-US" dirty="0"/>
              <a:t>Assignment can be written in German</a:t>
            </a:r>
          </a:p>
          <a:p>
            <a:r>
              <a:rPr lang="en-US" dirty="0"/>
              <a:t>Due until the end of the lecture period (July) - necessary to pass the course</a:t>
            </a:r>
          </a:p>
        </p:txBody>
      </p:sp>
      <p:sp>
        <p:nvSpPr>
          <p:cNvPr id="6" name="Arrow: Down 5">
            <a:extLst>
              <a:ext uri="{FF2B5EF4-FFF2-40B4-BE49-F238E27FC236}">
                <a16:creationId xmlns:a16="http://schemas.microsoft.com/office/drawing/2014/main" id="{8E3818DB-187B-4068-8F82-2280DC9F1577}"/>
              </a:ext>
            </a:extLst>
          </p:cNvPr>
          <p:cNvSpPr/>
          <p:nvPr/>
        </p:nvSpPr>
        <p:spPr>
          <a:xfrm rot="10800000">
            <a:off x="7146927" y="4458313"/>
            <a:ext cx="663695" cy="1109621"/>
          </a:xfrm>
          <a:prstGeom prst="downArrow">
            <a:avLst>
              <a:gd name="adj1" fmla="val 24435"/>
              <a:gd name="adj2" fmla="val 5491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1E20690A-61DF-180E-0C6D-945507644941}"/>
              </a:ext>
            </a:extLst>
          </p:cNvPr>
          <p:cNvSpPr txBox="1"/>
          <p:nvPr/>
        </p:nvSpPr>
        <p:spPr>
          <a:xfrm>
            <a:off x="5162550" y="5857080"/>
            <a:ext cx="6096000" cy="369332"/>
          </a:xfrm>
          <a:prstGeom prst="rect">
            <a:avLst/>
          </a:prstGeom>
          <a:noFill/>
        </p:spPr>
        <p:txBody>
          <a:bodyPr wrap="square">
            <a:spAutoFit/>
          </a:bodyPr>
          <a:lstStyle/>
          <a:p>
            <a:r>
              <a:rPr lang="en-AU" dirty="0"/>
              <a:t>https://adamtkocsis.com/se3-gplates/assignment/</a:t>
            </a:r>
          </a:p>
        </p:txBody>
      </p:sp>
      <p:sp>
        <p:nvSpPr>
          <p:cNvPr id="11" name="TextBox 10">
            <a:extLst>
              <a:ext uri="{FF2B5EF4-FFF2-40B4-BE49-F238E27FC236}">
                <a16:creationId xmlns:a16="http://schemas.microsoft.com/office/drawing/2014/main" id="{01A6356A-4320-21ED-9860-0372B0036951}"/>
              </a:ext>
            </a:extLst>
          </p:cNvPr>
          <p:cNvSpPr txBox="1"/>
          <p:nvPr/>
        </p:nvSpPr>
        <p:spPr>
          <a:xfrm>
            <a:off x="5162550" y="6280978"/>
            <a:ext cx="6096000" cy="369332"/>
          </a:xfrm>
          <a:prstGeom prst="rect">
            <a:avLst/>
          </a:prstGeom>
          <a:noFill/>
        </p:spPr>
        <p:txBody>
          <a:bodyPr wrap="square">
            <a:spAutoFit/>
          </a:bodyPr>
          <a:lstStyle/>
          <a:p>
            <a:r>
              <a:rPr lang="en-AU" dirty="0">
                <a:hlinkClick r:id="rId3"/>
              </a:rPr>
              <a:t>The Assignment | </a:t>
            </a:r>
            <a:r>
              <a:rPr lang="en-AU" dirty="0" err="1">
                <a:hlinkClick r:id="rId3"/>
              </a:rPr>
              <a:t>GPlates</a:t>
            </a:r>
            <a:r>
              <a:rPr lang="en-AU" dirty="0">
                <a:hlinkClick r:id="rId3"/>
              </a:rPr>
              <a:t> for System </a:t>
            </a:r>
            <a:r>
              <a:rPr lang="en-AU" dirty="0" err="1">
                <a:hlinkClick r:id="rId3"/>
              </a:rPr>
              <a:t>Erde</a:t>
            </a:r>
            <a:r>
              <a:rPr lang="en-AU" dirty="0">
                <a:hlinkClick r:id="rId3"/>
              </a:rPr>
              <a:t> III.</a:t>
            </a:r>
            <a:endParaRPr lang="en-AU" dirty="0"/>
          </a:p>
        </p:txBody>
      </p:sp>
    </p:spTree>
    <p:extLst>
      <p:ext uri="{BB962C8B-B14F-4D97-AF65-F5344CB8AC3E}">
        <p14:creationId xmlns:p14="http://schemas.microsoft.com/office/powerpoint/2010/main" val="3999841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6D608-3FB5-3177-BA1B-92975780B7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319BC1-7B5B-4F66-DCEF-D46B0F143411}"/>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Session 2: Reference Frames</a:t>
            </a:r>
          </a:p>
        </p:txBody>
      </p:sp>
      <p:sp>
        <p:nvSpPr>
          <p:cNvPr id="3" name="Content Placeholder 2">
            <a:extLst>
              <a:ext uri="{FF2B5EF4-FFF2-40B4-BE49-F238E27FC236}">
                <a16:creationId xmlns:a16="http://schemas.microsoft.com/office/drawing/2014/main" id="{B9DC3451-E3E6-4459-49EA-1E1131322149}"/>
              </a:ext>
            </a:extLst>
          </p:cNvPr>
          <p:cNvSpPr>
            <a:spLocks noGrp="1"/>
          </p:cNvSpPr>
          <p:nvPr>
            <p:ph idx="1"/>
          </p:nvPr>
        </p:nvSpPr>
        <p:spPr/>
        <p:txBody>
          <a:bodyPr/>
          <a:lstStyle/>
          <a:p>
            <a:r>
              <a:rPr lang="en-US" sz="4400" b="1" u="sng" dirty="0"/>
              <a:t>Palaeomagnetic reference frame</a:t>
            </a:r>
          </a:p>
          <a:p>
            <a:r>
              <a:rPr lang="en-US" dirty="0"/>
              <a:t>Hotspot</a:t>
            </a:r>
          </a:p>
          <a:p>
            <a:r>
              <a:rPr lang="en-US" dirty="0"/>
              <a:t>Mantle</a:t>
            </a:r>
          </a:p>
          <a:p>
            <a:endParaRPr lang="en-US" dirty="0"/>
          </a:p>
        </p:txBody>
      </p:sp>
    </p:spTree>
    <p:extLst>
      <p:ext uri="{BB962C8B-B14F-4D97-AF65-F5344CB8AC3E}">
        <p14:creationId xmlns:p14="http://schemas.microsoft.com/office/powerpoint/2010/main" val="188060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3" name="Text Placeholder 2">
            <a:extLst>
              <a:ext uri="{FF2B5EF4-FFF2-40B4-BE49-F238E27FC236}">
                <a16:creationId xmlns:a16="http://schemas.microsoft.com/office/drawing/2014/main" id="{1E12EEE8-83D0-8C23-94F2-700156AAEA5A}"/>
              </a:ext>
            </a:extLst>
          </p:cNvPr>
          <p:cNvSpPr>
            <a:spLocks noGrp="1"/>
          </p:cNvSpPr>
          <p:nvPr>
            <p:ph type="body" idx="1"/>
          </p:nvPr>
        </p:nvSpPr>
        <p:spPr/>
        <p:txBody>
          <a:bodyPr/>
          <a:lstStyle/>
          <a:p>
            <a:endParaRPr lang="en-AU" dirty="0"/>
          </a:p>
        </p:txBody>
      </p:sp>
      <p:pic>
        <p:nvPicPr>
          <p:cNvPr id="4" name="Online Media 3" title="Tectonic time-lapse: One billion years of Earth’s history in 40 seconds">
            <a:hlinkClick r:id="" action="ppaction://media"/>
            <a:extLst>
              <a:ext uri="{FF2B5EF4-FFF2-40B4-BE49-F238E27FC236}">
                <a16:creationId xmlns:a16="http://schemas.microsoft.com/office/drawing/2014/main" id="{FC370EFD-A197-A6BE-3B89-1DE7BAE6E492}"/>
              </a:ext>
            </a:extLst>
          </p:cNvPr>
          <p:cNvPicPr>
            <a:picLocks noRot="1" noChangeAspect="1"/>
          </p:cNvPicPr>
          <p:nvPr>
            <a:videoFile r:link="rId1"/>
          </p:nvPr>
        </p:nvPicPr>
        <p:blipFill>
          <a:blip r:embed="rId4"/>
          <a:stretch>
            <a:fillRect/>
          </a:stretch>
        </p:blipFill>
        <p:spPr>
          <a:xfrm>
            <a:off x="152400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ig. 1">
            <a:extLst>
              <a:ext uri="{FF2B5EF4-FFF2-40B4-BE49-F238E27FC236}">
                <a16:creationId xmlns:a16="http://schemas.microsoft.com/office/drawing/2014/main" id="{C691DC3E-79D7-452C-9E2D-F5FC100240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93134" y="60181"/>
            <a:ext cx="9805732" cy="673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5901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 1">
            <a:extLst>
              <a:ext uri="{FF2B5EF4-FFF2-40B4-BE49-F238E27FC236}">
                <a16:creationId xmlns:a16="http://schemas.microsoft.com/office/drawing/2014/main" id="{489AD248-7FA0-4087-B34E-83E6909458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752" t="-529" r="29252" b="68430"/>
          <a:stretch/>
        </p:blipFill>
        <p:spPr bwMode="auto">
          <a:xfrm>
            <a:off x="74646" y="533400"/>
            <a:ext cx="12042707" cy="6324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ig. 1">
            <a:extLst>
              <a:ext uri="{FF2B5EF4-FFF2-40B4-BE49-F238E27FC236}">
                <a16:creationId xmlns:a16="http://schemas.microsoft.com/office/drawing/2014/main" id="{2A9E0774-61AB-42EE-8A0D-87BF2E3DE39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1708" t="37100" r="36672" b="32347"/>
          <a:stretch/>
        </p:blipFill>
        <p:spPr bwMode="auto">
          <a:xfrm>
            <a:off x="10274300" y="1"/>
            <a:ext cx="1910712" cy="1268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214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29165-4B6A-44DA-BDDB-F3FD887855A7}"/>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The </a:t>
            </a:r>
            <a:r>
              <a:rPr lang="en-US" b="1" dirty="0" err="1">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Geodynamo</a:t>
            </a:r>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hypothesis</a:t>
            </a:r>
          </a:p>
        </p:txBody>
      </p:sp>
      <p:sp>
        <p:nvSpPr>
          <p:cNvPr id="3" name="Content Placeholder 2">
            <a:extLst>
              <a:ext uri="{FF2B5EF4-FFF2-40B4-BE49-F238E27FC236}">
                <a16:creationId xmlns:a16="http://schemas.microsoft.com/office/drawing/2014/main" id="{9E198299-D8C5-4F44-A896-CC14D31EBC84}"/>
              </a:ext>
            </a:extLst>
          </p:cNvPr>
          <p:cNvSpPr>
            <a:spLocks noGrp="1"/>
          </p:cNvSpPr>
          <p:nvPr>
            <p:ph idx="1"/>
          </p:nvPr>
        </p:nvSpPr>
        <p:spPr/>
        <p:txBody>
          <a:bodyPr/>
          <a:lstStyle/>
          <a:p>
            <a:pPr marL="0" indent="0">
              <a:buNone/>
            </a:pPr>
            <a:r>
              <a:rPr lang="en-US" b="0" i="0" dirty="0">
                <a:solidFill>
                  <a:schemeClr val="tx2">
                    <a:lumMod val="75000"/>
                  </a:schemeClr>
                </a:solidFill>
                <a:effectLst/>
                <a:latin typeface="arial" panose="020B0604020202020204" pitchFamily="34" charset="0"/>
              </a:rPr>
              <a:t>In physics, the dynamo theory proposes a mechanism by which a celestial body such as Earth or a star generates a magnetic field. The dynamo theory describes the process through which a rotating, </a:t>
            </a:r>
            <a:r>
              <a:rPr lang="en-US" b="0" i="0" dirty="0" err="1">
                <a:solidFill>
                  <a:schemeClr val="tx2">
                    <a:lumMod val="75000"/>
                  </a:schemeClr>
                </a:solidFill>
                <a:effectLst/>
                <a:latin typeface="arial" panose="020B0604020202020204" pitchFamily="34" charset="0"/>
              </a:rPr>
              <a:t>convecting</a:t>
            </a:r>
            <a:r>
              <a:rPr lang="en-US" b="0" i="0" dirty="0">
                <a:solidFill>
                  <a:schemeClr val="tx2">
                    <a:lumMod val="75000"/>
                  </a:schemeClr>
                </a:solidFill>
                <a:effectLst/>
                <a:latin typeface="arial" panose="020B0604020202020204" pitchFamily="34" charset="0"/>
              </a:rPr>
              <a:t>, and electrically conducting fluid can maintain a magnetic field over astronomical time scales</a:t>
            </a:r>
          </a:p>
          <a:p>
            <a:pPr marL="0" indent="0">
              <a:buNone/>
            </a:pPr>
            <a:endParaRPr lang="en-US" dirty="0">
              <a:solidFill>
                <a:schemeClr val="tx2">
                  <a:lumMod val="75000"/>
                </a:schemeClr>
              </a:solidFill>
              <a:latin typeface="arial" panose="020B0604020202020204" pitchFamily="34" charset="0"/>
            </a:endParaRPr>
          </a:p>
          <a:p>
            <a:pPr marL="0" indent="0">
              <a:buNone/>
            </a:pPr>
            <a:r>
              <a:rPr lang="en-US" dirty="0">
                <a:solidFill>
                  <a:schemeClr val="tx2">
                    <a:lumMod val="75000"/>
                  </a:schemeClr>
                </a:solidFill>
                <a:latin typeface="arial" panose="020B0604020202020204" pitchFamily="34" charset="0"/>
              </a:rPr>
              <a:t>Proposed to have existed as early as 3Byr</a:t>
            </a:r>
            <a:endParaRPr lang="en-US" dirty="0">
              <a:solidFill>
                <a:schemeClr val="tx2">
                  <a:lumMod val="75000"/>
                </a:schemeClr>
              </a:solidFill>
            </a:endParaRPr>
          </a:p>
        </p:txBody>
      </p:sp>
    </p:spTree>
    <p:extLst>
      <p:ext uri="{BB962C8B-B14F-4D97-AF65-F5344CB8AC3E}">
        <p14:creationId xmlns:p14="http://schemas.microsoft.com/office/powerpoint/2010/main" val="1705704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5758525-0DEC-490F-8DB3-ED5F5D57046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31976" y="-36206"/>
            <a:ext cx="6144245" cy="6894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243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EE4D1C4-33F0-446D-882C-7FDD04C2F9E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560" y="132480"/>
            <a:ext cx="11918697" cy="6593039"/>
          </a:xfrm>
        </p:spPr>
      </p:pic>
    </p:spTree>
    <p:extLst>
      <p:ext uri="{BB962C8B-B14F-4D97-AF65-F5344CB8AC3E}">
        <p14:creationId xmlns:p14="http://schemas.microsoft.com/office/powerpoint/2010/main" val="22771459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48132-CD09-4D51-97B7-7892F933E0DD}"/>
              </a:ext>
            </a:extLst>
          </p:cNvPr>
          <p:cNvSpPr>
            <a:spLocks noGrp="1"/>
          </p:cNvSpPr>
          <p:nvPr>
            <p:ph type="title"/>
          </p:nvPr>
        </p:nvSpPr>
        <p:spPr>
          <a:xfrm>
            <a:off x="0" y="323181"/>
            <a:ext cx="5779642" cy="1593181"/>
          </a:xfrm>
        </p:spPr>
        <p:txBody>
          <a:bodyPr>
            <a:normAutofit/>
          </a:bodyPr>
          <a:lstStyle/>
          <a:p>
            <a:r>
              <a:rPr lang="en-US" sz="39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The 2013 Solar Storm</a:t>
            </a:r>
            <a:br>
              <a:rPr lang="en-US" sz="39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br>
            <a:endParaRPr lang="en-US" sz="39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414" name="Picture 6">
            <a:extLst>
              <a:ext uri="{FF2B5EF4-FFF2-40B4-BE49-F238E27FC236}">
                <a16:creationId xmlns:a16="http://schemas.microsoft.com/office/drawing/2014/main" id="{4D0FD2E1-D3F7-4E94-83C8-3A15E9E6C6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AF264231-5F3D-496D-91A4-B23E061E5B56}"/>
              </a:ext>
            </a:extLst>
          </p:cNvPr>
          <p:cNvSpPr txBox="1">
            <a:spLocks/>
          </p:cNvSpPr>
          <p:nvPr/>
        </p:nvSpPr>
        <p:spPr>
          <a:xfrm>
            <a:off x="189358" y="1648742"/>
            <a:ext cx="4715312" cy="488607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On May 13, 2013, an X2.8-class flare erupted from the sun - the strongest flare of 2013 to date. This image of the flare, shown in the upper left corner, was captured by NASA's Solar Dynamics Observatory in light of 131 angstroms, a wavelength which is particularly good for capturing the intense heat of a solar flare and which is typically colorized in teal.</a:t>
            </a:r>
            <a:br>
              <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Credit:</a:t>
            </a:r>
            <a:r>
              <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NASA/SDO</a:t>
            </a:r>
          </a:p>
          <a:p>
            <a:endParaRPr lang="en-US" dirty="0"/>
          </a:p>
        </p:txBody>
      </p:sp>
    </p:spTree>
    <p:extLst>
      <p:ext uri="{BB962C8B-B14F-4D97-AF65-F5344CB8AC3E}">
        <p14:creationId xmlns:p14="http://schemas.microsoft.com/office/powerpoint/2010/main" val="27380578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SDO composite image showing May 12, 2013, solar flare">
            <a:extLst>
              <a:ext uri="{FF2B5EF4-FFF2-40B4-BE49-F238E27FC236}">
                <a16:creationId xmlns:a16="http://schemas.microsoft.com/office/drawing/2014/main" id="{F8E72736-0BF3-40D2-BC93-833DFF0C96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4670" y="0"/>
            <a:ext cx="734941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4128370D-7F50-4DAF-9E18-C5E9741BEBF5}"/>
              </a:ext>
            </a:extLst>
          </p:cNvPr>
          <p:cNvSpPr txBox="1">
            <a:spLocks/>
          </p:cNvSpPr>
          <p:nvPr/>
        </p:nvSpPr>
        <p:spPr>
          <a:xfrm>
            <a:off x="189358" y="1648742"/>
            <a:ext cx="4715312" cy="488607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On May 13, 2013, an X2.8-class flare erupted from the sun - the strongest flare of 2013 to date. This image of the flare, shown in the upper left corner, was captured by NASA's Solar Dynamics Observatory in light of 131 angstroms, a wavelength which is particularly good for capturing the intense heat of a solar flare and which is typically colorized in teal.</a:t>
            </a:r>
            <a:br>
              <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Credit:</a:t>
            </a:r>
            <a:r>
              <a:rPr lang="en-US"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 NASA/SDO</a:t>
            </a:r>
          </a:p>
          <a:p>
            <a:endParaRPr lang="en-US" dirty="0"/>
          </a:p>
        </p:txBody>
      </p:sp>
      <p:sp>
        <p:nvSpPr>
          <p:cNvPr id="10" name="Title 1">
            <a:extLst>
              <a:ext uri="{FF2B5EF4-FFF2-40B4-BE49-F238E27FC236}">
                <a16:creationId xmlns:a16="http://schemas.microsoft.com/office/drawing/2014/main" id="{43A83C4C-60D1-459F-A3F7-44CC027B6E15}"/>
              </a:ext>
            </a:extLst>
          </p:cNvPr>
          <p:cNvSpPr>
            <a:spLocks noGrp="1"/>
          </p:cNvSpPr>
          <p:nvPr>
            <p:ph type="title"/>
          </p:nvPr>
        </p:nvSpPr>
        <p:spPr>
          <a:xfrm>
            <a:off x="0" y="208881"/>
            <a:ext cx="5145970" cy="1593181"/>
          </a:xfrm>
        </p:spPr>
        <p:txBody>
          <a:bodyPr>
            <a:normAutofit fontScale="90000"/>
          </a:bodyPr>
          <a:lstStyle/>
          <a:p>
            <a:r>
              <a:rPr lang="en-US" sz="39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The 2013 Solar Storm</a:t>
            </a:r>
            <a:br>
              <a:rPr lang="en-US" sz="39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br>
            <a:endParaRPr lang="en-US" sz="39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299319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616CC-0DE2-480F-91B3-933296F4CF5A}"/>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And for Plate Tectonics?</a:t>
            </a:r>
          </a:p>
        </p:txBody>
      </p:sp>
      <p:pic>
        <p:nvPicPr>
          <p:cNvPr id="9220" name="Picture 4" descr="Can Magnets Really Mess Up Your Computer? — Sewell Direct">
            <a:extLst>
              <a:ext uri="{FF2B5EF4-FFF2-40B4-BE49-F238E27FC236}">
                <a16:creationId xmlns:a16="http://schemas.microsoft.com/office/drawing/2014/main" id="{2B402AC2-D822-46C0-884F-B8681D7A83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615737" y="1825625"/>
            <a:ext cx="4960525"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551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Plates">
            <a:extLst>
              <a:ext uri="{FF2B5EF4-FFF2-40B4-BE49-F238E27FC236}">
                <a16:creationId xmlns:a16="http://schemas.microsoft.com/office/drawing/2014/main" id="{D130E1A4-D9B4-4C57-AC69-669010B81216}"/>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892CDB0-8CCE-41D0-B997-2308BF9584D5}"/>
              </a:ext>
            </a:extLst>
          </p:cNvPr>
          <p:cNvSpPr>
            <a:spLocks noGrp="1"/>
          </p:cNvSpPr>
          <p:nvPr>
            <p:ph type="title"/>
          </p:nvPr>
        </p:nvSpPr>
        <p:spPr/>
        <p:txBody>
          <a:bodyPr/>
          <a:lstStyle/>
          <a:p>
            <a:r>
              <a:rPr lang="en-AU" b="1" dirty="0">
                <a:solidFill>
                  <a:schemeClr val="tx2"/>
                </a:solidFill>
                <a:latin typeface="Open Sans" panose="020B0606030504020204" pitchFamily="34" charset="0"/>
                <a:ea typeface="Open Sans" panose="020B0606030504020204" pitchFamily="34" charset="0"/>
                <a:cs typeface="Open Sans" panose="020B0606030504020204" pitchFamily="34" charset="0"/>
              </a:rPr>
              <a:t>Downloading GPlates</a:t>
            </a:r>
            <a:endParaRPr lang="en-US" b="1"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10083AAC-70D4-447A-BD3C-1CD5FB99F5F3}"/>
              </a:ext>
            </a:extLst>
          </p:cNvPr>
          <p:cNvSpPr>
            <a:spLocks noGrp="1"/>
          </p:cNvSpPr>
          <p:nvPr>
            <p:ph idx="1"/>
          </p:nvPr>
        </p:nvSpPr>
        <p:spPr/>
        <p:txBody>
          <a:bodyPr/>
          <a:lstStyle/>
          <a:p>
            <a:pPr marL="0" indent="0">
              <a:buNone/>
            </a:pPr>
            <a:r>
              <a:rPr lang="en-US" dirty="0">
                <a:hlinkClick r:id="rId3">
                  <a:extLst>
                    <a:ext uri="{A12FA001-AC4F-418D-AE19-62706E023703}">
                      <ahyp:hlinkClr xmlns:ahyp="http://schemas.microsoft.com/office/drawing/2018/hyperlinkcolor" val="tx"/>
                    </a:ext>
                  </a:extLst>
                </a:hlinkClick>
              </a:rPr>
              <a:t>Tutorial: </a:t>
            </a:r>
          </a:p>
          <a:p>
            <a:r>
              <a:rPr lang="en-US" dirty="0">
                <a:hlinkClick r:id="rId3"/>
              </a:rPr>
              <a:t>https://adamtkocsis.com/se3-gplates/setup/</a:t>
            </a:r>
            <a:endParaRPr lang="en-US" dirty="0"/>
          </a:p>
          <a:p>
            <a:endParaRPr lang="en-US" dirty="0"/>
          </a:p>
          <a:p>
            <a:pPr marL="0" indent="0">
              <a:buNone/>
            </a:pPr>
            <a:r>
              <a:rPr lang="en-US" dirty="0"/>
              <a:t>GPlates Site:</a:t>
            </a:r>
          </a:p>
          <a:p>
            <a:r>
              <a:rPr lang="en-US" dirty="0">
                <a:hlinkClick r:id="rId4"/>
              </a:rPr>
              <a:t>GPlates</a:t>
            </a:r>
            <a:endParaRPr lang="en-US" dirty="0"/>
          </a:p>
          <a:p>
            <a:r>
              <a:rPr lang="en-US" dirty="0">
                <a:hlinkClick r:id="rId4"/>
              </a:rPr>
              <a:t>https://www.gplates.org/</a:t>
            </a:r>
            <a:r>
              <a:rPr lang="en-US" dirty="0"/>
              <a:t> </a:t>
            </a:r>
          </a:p>
          <a:p>
            <a:endParaRPr lang="en-US" dirty="0"/>
          </a:p>
          <a:p>
            <a:endParaRPr lang="en-US" dirty="0"/>
          </a:p>
          <a:p>
            <a:pPr marL="0" indent="0">
              <a:buNone/>
            </a:pPr>
            <a:endParaRPr lang="en-US" dirty="0"/>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28796954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933C6-0247-491A-95B8-DAC9FEF6B867}"/>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B53C1E86-9060-44C9-A359-EC6666833DF7}"/>
              </a:ext>
            </a:extLst>
          </p:cNvPr>
          <p:cNvSpPr/>
          <p:nvPr/>
        </p:nvSpPr>
        <p:spPr>
          <a:xfrm>
            <a:off x="0" y="-19050"/>
            <a:ext cx="12192000" cy="19431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5400" b="1" dirty="0"/>
              <a:t>What is </a:t>
            </a:r>
            <a:r>
              <a:rPr lang="en-AU" sz="5400" b="1" dirty="0" err="1"/>
              <a:t>Gplates</a:t>
            </a:r>
            <a:r>
              <a:rPr lang="en-AU" sz="5400" b="1" dirty="0"/>
              <a:t>?</a:t>
            </a:r>
            <a:endParaRPr lang="en-US" sz="5400" b="1" dirty="0"/>
          </a:p>
        </p:txBody>
      </p:sp>
      <p:pic>
        <p:nvPicPr>
          <p:cNvPr id="5" name="Picture 2" descr="GPlates - Wikipedia">
            <a:extLst>
              <a:ext uri="{FF2B5EF4-FFF2-40B4-BE49-F238E27FC236}">
                <a16:creationId xmlns:a16="http://schemas.microsoft.com/office/drawing/2014/main" id="{8F0CE852-5270-4A62-A0DC-FBCDB2B8EC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2674" y="5042921"/>
            <a:ext cx="2029326" cy="1758855"/>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C3DF2F2E-D010-4A2E-AB11-408A9AE786A9}"/>
              </a:ext>
            </a:extLst>
          </p:cNvPr>
          <p:cNvSpPr>
            <a:spLocks noGrp="1"/>
          </p:cNvSpPr>
          <p:nvPr>
            <p:ph idx="1"/>
          </p:nvPr>
        </p:nvSpPr>
        <p:spPr>
          <a:xfrm>
            <a:off x="838200" y="2308225"/>
            <a:ext cx="10515600" cy="4351338"/>
          </a:xfrm>
        </p:spPr>
        <p:txBody>
          <a:bodyPr/>
          <a:lstStyle/>
          <a:p>
            <a:pPr algn="l"/>
            <a:r>
              <a:rPr lang="en-US" i="0" dirty="0">
                <a:solidFill>
                  <a:srgbClr val="4A4A4A"/>
                </a:solidFill>
                <a:effectLst/>
                <a:latin typeface="Open Sans" panose="020B0606030504020204" pitchFamily="34" charset="0"/>
                <a:ea typeface="Open Sans" panose="020B0606030504020204" pitchFamily="34" charset="0"/>
                <a:cs typeface="Open Sans" panose="020B0606030504020204" pitchFamily="34" charset="0"/>
              </a:rPr>
              <a:t>GPlates is desktop software for the interactive </a:t>
            </a:r>
            <a:r>
              <a:rPr lang="en-US" i="0" dirty="0" err="1">
                <a:solidFill>
                  <a:srgbClr val="4A4A4A"/>
                </a:solidFill>
                <a:effectLst/>
                <a:latin typeface="Open Sans" panose="020B0606030504020204" pitchFamily="34" charset="0"/>
                <a:ea typeface="Open Sans" panose="020B0606030504020204" pitchFamily="34" charset="0"/>
                <a:cs typeface="Open Sans" panose="020B0606030504020204" pitchFamily="34" charset="0"/>
              </a:rPr>
              <a:t>visualisation</a:t>
            </a:r>
            <a:r>
              <a:rPr lang="en-US" i="0" dirty="0">
                <a:solidFill>
                  <a:srgbClr val="4A4A4A"/>
                </a:solidFill>
                <a:effectLst/>
                <a:latin typeface="Open Sans" panose="020B0606030504020204" pitchFamily="34" charset="0"/>
                <a:ea typeface="Open Sans" panose="020B0606030504020204" pitchFamily="34" charset="0"/>
                <a:cs typeface="Open Sans" panose="020B0606030504020204" pitchFamily="34" charset="0"/>
              </a:rPr>
              <a:t> of </a:t>
            </a:r>
            <a:r>
              <a:rPr lang="en-US" i="0" dirty="0">
                <a:solidFill>
                  <a:srgbClr val="363636"/>
                </a:solidFill>
                <a:effectLst/>
                <a:latin typeface="Open Sans" panose="020B0606030504020204" pitchFamily="34" charset="0"/>
                <a:ea typeface="Open Sans" panose="020B0606030504020204" pitchFamily="34" charset="0"/>
                <a:cs typeface="Open Sans" panose="020B0606030504020204" pitchFamily="34" charset="0"/>
              </a:rPr>
              <a:t>plate tectonics</a:t>
            </a:r>
            <a:r>
              <a:rPr lang="en-US" i="0" dirty="0">
                <a:solidFill>
                  <a:srgbClr val="4A4A4A"/>
                </a:solidFill>
                <a:effectLst/>
                <a:latin typeface="Open Sans" panose="020B0606030504020204" pitchFamily="34" charset="0"/>
                <a:ea typeface="Open Sans" panose="020B0606030504020204" pitchFamily="34" charset="0"/>
                <a:cs typeface="Open Sans" panose="020B0606030504020204" pitchFamily="34" charset="0"/>
              </a:rPr>
              <a:t>.</a:t>
            </a:r>
          </a:p>
          <a:p>
            <a:pPr algn="l"/>
            <a:r>
              <a:rPr lang="en-US" i="0" dirty="0">
                <a:solidFill>
                  <a:srgbClr val="4A4A4A"/>
                </a:solidFill>
                <a:effectLst/>
                <a:latin typeface="Open Sans" panose="020B0606030504020204" pitchFamily="34" charset="0"/>
                <a:ea typeface="Open Sans" panose="020B0606030504020204" pitchFamily="34" charset="0"/>
                <a:cs typeface="Open Sans" panose="020B0606030504020204" pitchFamily="34" charset="0"/>
              </a:rPr>
              <a:t>GPlates offers a novel combination of interactive </a:t>
            </a:r>
            <a:r>
              <a:rPr lang="en-US" i="0" dirty="0">
                <a:solidFill>
                  <a:srgbClr val="363636"/>
                </a:solidFill>
                <a:effectLst/>
                <a:latin typeface="Open Sans" panose="020B0606030504020204" pitchFamily="34" charset="0"/>
                <a:ea typeface="Open Sans" panose="020B0606030504020204" pitchFamily="34" charset="0"/>
                <a:cs typeface="Open Sans" panose="020B0606030504020204" pitchFamily="34" charset="0"/>
              </a:rPr>
              <a:t>plate tectonic reconstructions</a:t>
            </a:r>
            <a:r>
              <a:rPr lang="en-US" i="0" dirty="0">
                <a:solidFill>
                  <a:srgbClr val="4A4A4A"/>
                </a:solidFill>
                <a:effectLst/>
                <a:latin typeface="Open Sans" panose="020B0606030504020204" pitchFamily="34" charset="0"/>
                <a:ea typeface="Open Sans" panose="020B0606030504020204" pitchFamily="34" charset="0"/>
                <a:cs typeface="Open Sans" panose="020B0606030504020204" pitchFamily="34" charset="0"/>
              </a:rPr>
              <a:t>, geographic information system (GIS) functionality and </a:t>
            </a:r>
            <a:r>
              <a:rPr lang="en-US" i="0" dirty="0">
                <a:solidFill>
                  <a:srgbClr val="363636"/>
                </a:solidFill>
                <a:effectLst/>
                <a:latin typeface="Open Sans" panose="020B0606030504020204" pitchFamily="34" charset="0"/>
                <a:ea typeface="Open Sans" panose="020B0606030504020204" pitchFamily="34" charset="0"/>
                <a:cs typeface="Open Sans" panose="020B0606030504020204" pitchFamily="34" charset="0"/>
              </a:rPr>
              <a:t>raster data </a:t>
            </a:r>
            <a:r>
              <a:rPr lang="en-US" i="0" dirty="0" err="1">
                <a:solidFill>
                  <a:srgbClr val="363636"/>
                </a:solidFill>
                <a:effectLst/>
                <a:latin typeface="Open Sans" panose="020B0606030504020204" pitchFamily="34" charset="0"/>
                <a:ea typeface="Open Sans" panose="020B0606030504020204" pitchFamily="34" charset="0"/>
                <a:cs typeface="Open Sans" panose="020B0606030504020204" pitchFamily="34" charset="0"/>
              </a:rPr>
              <a:t>visualisation</a:t>
            </a:r>
            <a:r>
              <a:rPr lang="en-US" i="0" dirty="0">
                <a:solidFill>
                  <a:srgbClr val="4A4A4A"/>
                </a:solidFill>
                <a:effectLst/>
                <a:latin typeface="Open Sans" panose="020B0606030504020204" pitchFamily="34" charset="0"/>
                <a:ea typeface="Open Sans" panose="020B0606030504020204" pitchFamily="34" charset="0"/>
                <a:cs typeface="Open Sans" panose="020B0606030504020204" pitchFamily="34" charset="0"/>
              </a:rPr>
              <a:t>. GPlates enables both the </a:t>
            </a:r>
            <a:r>
              <a:rPr lang="en-US" i="0" dirty="0" err="1">
                <a:solidFill>
                  <a:srgbClr val="4A4A4A"/>
                </a:solidFill>
                <a:effectLst/>
                <a:latin typeface="Open Sans" panose="020B0606030504020204" pitchFamily="34" charset="0"/>
                <a:ea typeface="Open Sans" panose="020B0606030504020204" pitchFamily="34" charset="0"/>
                <a:cs typeface="Open Sans" panose="020B0606030504020204" pitchFamily="34" charset="0"/>
              </a:rPr>
              <a:t>visualisation</a:t>
            </a:r>
            <a:r>
              <a:rPr lang="en-US" i="0" dirty="0">
                <a:solidFill>
                  <a:srgbClr val="4A4A4A"/>
                </a:solidFill>
                <a:effectLst/>
                <a:latin typeface="Open Sans" panose="020B0606030504020204" pitchFamily="34" charset="0"/>
                <a:ea typeface="Open Sans" panose="020B0606030504020204" pitchFamily="34" charset="0"/>
                <a:cs typeface="Open Sans" panose="020B0606030504020204" pitchFamily="34" charset="0"/>
              </a:rPr>
              <a:t> and the manipulation of plate tectonic reconstructions and associated data through geological time.</a:t>
            </a:r>
          </a:p>
          <a:p>
            <a:endParaRPr lang="en-US" dirty="0"/>
          </a:p>
        </p:txBody>
      </p:sp>
    </p:spTree>
    <p:extLst>
      <p:ext uri="{BB962C8B-B14F-4D97-AF65-F5344CB8AC3E}">
        <p14:creationId xmlns:p14="http://schemas.microsoft.com/office/powerpoint/2010/main" val="30131083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50"/>
          <p:cNvSpPr txBox="1">
            <a:spLocks noGrp="1"/>
          </p:cNvSpPr>
          <p:nvPr>
            <p:ph type="title"/>
          </p:nvPr>
        </p:nvSpPr>
        <p:spPr>
          <a:xfrm>
            <a:off x="404825"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Arial"/>
              <a:buNone/>
            </a:pPr>
            <a:r>
              <a:rPr lang="en-US" b="1" i="0">
                <a:solidFill>
                  <a:schemeClr val="dk2"/>
                </a:solidFill>
                <a:latin typeface="Arial"/>
                <a:ea typeface="Arial"/>
                <a:cs typeface="Arial"/>
                <a:sym typeface="Arial"/>
              </a:rPr>
              <a:t>Palaeomagnetic stripes</a:t>
            </a:r>
            <a:endParaRPr>
              <a:solidFill>
                <a:schemeClr val="dk2"/>
              </a:solidFill>
            </a:endParaRPr>
          </a:p>
        </p:txBody>
      </p:sp>
      <p:sp>
        <p:nvSpPr>
          <p:cNvPr id="450" name="Google Shape;450;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451" name="Google Shape;451;p50"/>
          <p:cNvPicPr preferRelativeResize="0"/>
          <p:nvPr/>
        </p:nvPicPr>
        <p:blipFill rotWithShape="1">
          <a:blip r:embed="rId3">
            <a:alphaModFix/>
          </a:blip>
          <a:srcRect/>
          <a:stretch/>
        </p:blipFill>
        <p:spPr>
          <a:xfrm>
            <a:off x="404813" y="1825625"/>
            <a:ext cx="6581775" cy="4505325"/>
          </a:xfrm>
          <a:prstGeom prst="rect">
            <a:avLst/>
          </a:prstGeom>
          <a:noFill/>
          <a:ln>
            <a:noFill/>
          </a:ln>
        </p:spPr>
      </p:pic>
      <p:pic>
        <p:nvPicPr>
          <p:cNvPr id="452" name="Google Shape;452;p50"/>
          <p:cNvPicPr preferRelativeResize="0"/>
          <p:nvPr/>
        </p:nvPicPr>
        <p:blipFill rotWithShape="1">
          <a:blip r:embed="rId4">
            <a:alphaModFix/>
          </a:blip>
          <a:srcRect/>
          <a:stretch/>
        </p:blipFill>
        <p:spPr>
          <a:xfrm>
            <a:off x="6905626" y="0"/>
            <a:ext cx="5089525" cy="6858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23FA2-F3A4-4269-A909-C061ACAFDD15}"/>
              </a:ext>
            </a:extLst>
          </p:cNvPr>
          <p:cNvSpPr>
            <a:spLocks noGrp="1"/>
          </p:cNvSpPr>
          <p:nvPr>
            <p:ph type="title"/>
          </p:nvPr>
        </p:nvSpPr>
        <p:spPr>
          <a:xfrm>
            <a:off x="1135073" y="-168275"/>
            <a:ext cx="10515600" cy="1325563"/>
          </a:xfrm>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Apparent Polar Wander	</a:t>
            </a:r>
          </a:p>
        </p:txBody>
      </p:sp>
      <p:pic>
        <p:nvPicPr>
          <p:cNvPr id="5122" name="Picture 2" descr="What Is Apparent Polar Wander Quizlet">
            <a:extLst>
              <a:ext uri="{FF2B5EF4-FFF2-40B4-BE49-F238E27FC236}">
                <a16:creationId xmlns:a16="http://schemas.microsoft.com/office/drawing/2014/main" id="{6F3A80B5-8506-42A9-BB63-EFCED718322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417" b="10964"/>
          <a:stretch/>
        </p:blipFill>
        <p:spPr bwMode="auto">
          <a:xfrm>
            <a:off x="1137087" y="1036351"/>
            <a:ext cx="10513586" cy="56724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364378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Motion of a rigid plate across the surface of the Earth">
            <a:hlinkClick r:id="" action="ppaction://media"/>
            <a:extLst>
              <a:ext uri="{FF2B5EF4-FFF2-40B4-BE49-F238E27FC236}">
                <a16:creationId xmlns:a16="http://schemas.microsoft.com/office/drawing/2014/main" id="{98EF5217-FD18-4D95-83FE-FC8CCC4A151A}"/>
              </a:ext>
            </a:extLst>
          </p:cNvPr>
          <p:cNvPicPr>
            <a:picLocks noGrp="1" noRot="1" noChangeAspect="1"/>
          </p:cNvPicPr>
          <p:nvPr>
            <p:ph idx="1"/>
            <a:videoFile r:link="rId1"/>
          </p:nvPr>
        </p:nvPicPr>
        <p:blipFill>
          <a:blip r:embed="rId4"/>
          <a:stretch>
            <a:fillRect/>
          </a:stretch>
        </p:blipFill>
        <p:spPr>
          <a:xfrm>
            <a:off x="1674812" y="1050131"/>
            <a:ext cx="8842375" cy="4996280"/>
          </a:xfrm>
          <a:prstGeom prst="rect">
            <a:avLst/>
          </a:prstGeom>
        </p:spPr>
      </p:pic>
    </p:spTree>
    <p:extLst>
      <p:ext uri="{BB962C8B-B14F-4D97-AF65-F5344CB8AC3E}">
        <p14:creationId xmlns:p14="http://schemas.microsoft.com/office/powerpoint/2010/main" val="312798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F0E89-03EF-43B6-B55C-C86F62AEC1AA}"/>
              </a:ext>
            </a:extLst>
          </p:cNvPr>
          <p:cNvSpPr>
            <a:spLocks noGrp="1"/>
          </p:cNvSpPr>
          <p:nvPr>
            <p:ph type="title"/>
          </p:nvPr>
        </p:nvSpPr>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Apparent Polar Wander</a:t>
            </a:r>
          </a:p>
        </p:txBody>
      </p:sp>
      <p:pic>
        <p:nvPicPr>
          <p:cNvPr id="4098" name="Picture 2">
            <a:extLst>
              <a:ext uri="{FF2B5EF4-FFF2-40B4-BE49-F238E27FC236}">
                <a16:creationId xmlns:a16="http://schemas.microsoft.com/office/drawing/2014/main" id="{7C4E76D3-DC2D-4D0F-A46A-3CA75B6095F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0712" y="1690688"/>
            <a:ext cx="9590575" cy="458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9795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llustration of how plates move across the spherical Earth featuring the Euler pole and plate boundary end-members.">
            <a:extLst>
              <a:ext uri="{FF2B5EF4-FFF2-40B4-BE49-F238E27FC236}">
                <a16:creationId xmlns:a16="http://schemas.microsoft.com/office/drawing/2014/main" id="{C0FEFC24-0ADA-4389-8545-1B26952990E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47800" y="1143131"/>
            <a:ext cx="8708374" cy="579106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23B50269-1E3D-4F05-B97F-8238BE464301}"/>
              </a:ext>
            </a:extLst>
          </p:cNvPr>
          <p:cNvSpPr>
            <a:spLocks noGrp="1"/>
          </p:cNvSpPr>
          <p:nvPr>
            <p:ph type="title"/>
          </p:nvPr>
        </p:nvSpPr>
        <p:spPr>
          <a:xfrm>
            <a:off x="228600" y="0"/>
            <a:ext cx="10515600" cy="1325563"/>
          </a:xfrm>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More than lines: results in rock</a:t>
            </a:r>
          </a:p>
        </p:txBody>
      </p:sp>
    </p:spTree>
    <p:extLst>
      <p:ext uri="{BB962C8B-B14F-4D97-AF65-F5344CB8AC3E}">
        <p14:creationId xmlns:p14="http://schemas.microsoft.com/office/powerpoint/2010/main" val="18960335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33642-E869-4CB8-929F-B3037C6C49B8}"/>
              </a:ext>
            </a:extLst>
          </p:cNvPr>
          <p:cNvSpPr>
            <a:spLocks noGrp="1"/>
          </p:cNvSpPr>
          <p:nvPr>
            <p:ph type="title"/>
          </p:nvPr>
        </p:nvSpPr>
        <p:spPr/>
        <p:txBody>
          <a:bodyPr/>
          <a:lstStyle/>
          <a:p>
            <a:r>
              <a:rPr lang="en-US" b="1" dirty="0">
                <a:solidFill>
                  <a:schemeClr val="tx2">
                    <a:lumMod val="75000"/>
                  </a:schemeClr>
                </a:solidFill>
                <a:latin typeface="Abadi" panose="020B0604020104020204" pitchFamily="34" charset="0"/>
              </a:rPr>
              <a:t>True Polar Wander</a:t>
            </a:r>
          </a:p>
        </p:txBody>
      </p:sp>
      <p:pic>
        <p:nvPicPr>
          <p:cNvPr id="3074" name="Picture 2" descr="Lunar true polar wander inferred from polar hydrogen - CaltechAUTHORS">
            <a:extLst>
              <a:ext uri="{FF2B5EF4-FFF2-40B4-BE49-F238E27FC236}">
                <a16:creationId xmlns:a16="http://schemas.microsoft.com/office/drawing/2014/main" id="{11CD35FB-E84A-49DA-AEF1-71FB9E46CE9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77001" y="166199"/>
            <a:ext cx="5499100" cy="652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5781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33642-E869-4CB8-929F-B3037C6C49B8}"/>
              </a:ext>
            </a:extLst>
          </p:cNvPr>
          <p:cNvSpPr>
            <a:spLocks noGrp="1"/>
          </p:cNvSpPr>
          <p:nvPr>
            <p:ph type="title"/>
          </p:nvPr>
        </p:nvSpPr>
        <p:spPr>
          <a:xfrm>
            <a:off x="469900" y="374162"/>
            <a:ext cx="10515600" cy="1325563"/>
          </a:xfrm>
        </p:spPr>
        <p:txBody>
          <a:bodyPr/>
          <a:lstStyle/>
          <a:p>
            <a:r>
              <a:rPr lang="en-US" b="1" dirty="0">
                <a:solidFill>
                  <a:schemeClr val="tx2">
                    <a:lumMod val="75000"/>
                  </a:schemeClr>
                </a:solidFill>
                <a:latin typeface="Abadi" panose="020B0604020104020204" pitchFamily="34" charset="0"/>
              </a:rPr>
              <a:t>True Polar Wander</a:t>
            </a:r>
          </a:p>
        </p:txBody>
      </p:sp>
      <p:pic>
        <p:nvPicPr>
          <p:cNvPr id="3074" name="Picture 2" descr="Lunar true polar wander inferred from polar hydrogen - CaltechAUTHORS">
            <a:extLst>
              <a:ext uri="{FF2B5EF4-FFF2-40B4-BE49-F238E27FC236}">
                <a16:creationId xmlns:a16="http://schemas.microsoft.com/office/drawing/2014/main" id="{11CD35FB-E84A-49DA-AEF1-71FB9E46CE9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77001" y="166199"/>
            <a:ext cx="5499100" cy="652560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5F887635-89A2-42D8-A9EB-4155BC67DB8B}"/>
              </a:ext>
            </a:extLst>
          </p:cNvPr>
          <p:cNvSpPr txBox="1">
            <a:spLocks/>
          </p:cNvSpPr>
          <p:nvPr/>
        </p:nvSpPr>
        <p:spPr>
          <a:xfrm>
            <a:off x="469900" y="1626700"/>
            <a:ext cx="5499100" cy="4866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2E2E2E"/>
                </a:solidFill>
                <a:latin typeface="NexusSans"/>
              </a:rPr>
              <a:t>TPW results from changes in the magnetic pole position caused by global slip at the core-mantle boundary, at least in part in response to changes in mass redistribution at the surface caused by the formation and breakup of supercontinents. </a:t>
            </a:r>
            <a:r>
              <a:rPr lang="en-US" b="1" u="sng" dirty="0">
                <a:solidFill>
                  <a:srgbClr val="2E2E2E"/>
                </a:solidFill>
                <a:latin typeface="NexusSans"/>
              </a:rPr>
              <a:t>Movement of the entire lithosphere with respect to the mantle or of the mantle relative to the core </a:t>
            </a:r>
            <a:r>
              <a:rPr lang="en-US" dirty="0">
                <a:solidFill>
                  <a:srgbClr val="2E2E2E"/>
                </a:solidFill>
                <a:latin typeface="NexusSans"/>
              </a:rPr>
              <a:t>can produce the same effect. </a:t>
            </a:r>
            <a:endParaRPr lang="en-US" dirty="0"/>
          </a:p>
        </p:txBody>
      </p:sp>
    </p:spTree>
    <p:extLst>
      <p:ext uri="{BB962C8B-B14F-4D97-AF65-F5344CB8AC3E}">
        <p14:creationId xmlns:p14="http://schemas.microsoft.com/office/powerpoint/2010/main" val="7030245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33642-E869-4CB8-929F-B3037C6C49B8}"/>
              </a:ext>
            </a:extLst>
          </p:cNvPr>
          <p:cNvSpPr>
            <a:spLocks noGrp="1"/>
          </p:cNvSpPr>
          <p:nvPr>
            <p:ph type="title"/>
          </p:nvPr>
        </p:nvSpPr>
        <p:spPr>
          <a:xfrm>
            <a:off x="469900" y="374162"/>
            <a:ext cx="10515600" cy="1325563"/>
          </a:xfrm>
        </p:spPr>
        <p:txBody>
          <a:bodyPr/>
          <a:lstStyle/>
          <a:p>
            <a:r>
              <a:rPr lang="en-US" b="1" dirty="0">
                <a:solidFill>
                  <a:schemeClr val="tx2">
                    <a:lumMod val="75000"/>
                  </a:schemeClr>
                </a:solidFill>
                <a:latin typeface="Abadi" panose="020B0604020104020204" pitchFamily="34" charset="0"/>
              </a:rPr>
              <a:t>True Polar Wander</a:t>
            </a:r>
          </a:p>
        </p:txBody>
      </p:sp>
      <p:pic>
        <p:nvPicPr>
          <p:cNvPr id="3074" name="Picture 2" descr="Lunar true polar wander inferred from polar hydrogen - CaltechAUTHORS">
            <a:extLst>
              <a:ext uri="{FF2B5EF4-FFF2-40B4-BE49-F238E27FC236}">
                <a16:creationId xmlns:a16="http://schemas.microsoft.com/office/drawing/2014/main" id="{11CD35FB-E84A-49DA-AEF1-71FB9E46CE9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77001" y="166199"/>
            <a:ext cx="5499100" cy="652560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5F887635-89A2-42D8-A9EB-4155BC67DB8B}"/>
              </a:ext>
            </a:extLst>
          </p:cNvPr>
          <p:cNvSpPr txBox="1">
            <a:spLocks/>
          </p:cNvSpPr>
          <p:nvPr/>
        </p:nvSpPr>
        <p:spPr>
          <a:xfrm>
            <a:off x="469900" y="1626700"/>
            <a:ext cx="5499100" cy="4866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a:t>Formal definition: </a:t>
            </a:r>
            <a:endParaRPr lang="en-US" b="0" i="0" u="sng" dirty="0">
              <a:solidFill>
                <a:srgbClr val="222222"/>
              </a:solidFill>
              <a:effectLst/>
              <a:latin typeface="Harding"/>
            </a:endParaRPr>
          </a:p>
          <a:p>
            <a:pPr marL="0" indent="0">
              <a:buNone/>
            </a:pPr>
            <a:r>
              <a:rPr lang="en-US" b="0" i="0" dirty="0">
                <a:solidFill>
                  <a:srgbClr val="222222"/>
                </a:solidFill>
                <a:effectLst/>
                <a:latin typeface="Harding"/>
              </a:rPr>
              <a:t>As defined as the migration of the maximum moment of inertia (</a:t>
            </a:r>
            <a:r>
              <a:rPr lang="en-US" b="0" i="1" dirty="0">
                <a:solidFill>
                  <a:srgbClr val="222222"/>
                </a:solidFill>
                <a:effectLst/>
                <a:latin typeface="Harding"/>
              </a:rPr>
              <a:t>I</a:t>
            </a:r>
            <a:r>
              <a:rPr lang="en-US" b="0" i="1" baseline="-25000" dirty="0">
                <a:solidFill>
                  <a:srgbClr val="222222"/>
                </a:solidFill>
                <a:effectLst/>
                <a:latin typeface="Harding"/>
              </a:rPr>
              <a:t>max</a:t>
            </a:r>
            <a:r>
              <a:rPr lang="en-US" b="0" i="0" dirty="0">
                <a:solidFill>
                  <a:srgbClr val="222222"/>
                </a:solidFill>
                <a:effectLst/>
                <a:latin typeface="Harding"/>
              </a:rPr>
              <a:t>) to</a:t>
            </a:r>
            <a:r>
              <a:rPr lang="en-US" dirty="0">
                <a:solidFill>
                  <a:srgbClr val="222222"/>
                </a:solidFill>
                <a:latin typeface="Harding"/>
              </a:rPr>
              <a:t>. align with Earth’s spin axis, TPW occurs as a rotation about an Euler pole controlled by the minimum moment of inertia (</a:t>
            </a:r>
            <a:r>
              <a:rPr lang="en-US" i="1" dirty="0" err="1">
                <a:solidFill>
                  <a:srgbClr val="222222"/>
                </a:solidFill>
                <a:latin typeface="Harding"/>
              </a:rPr>
              <a:t>I</a:t>
            </a:r>
            <a:r>
              <a:rPr lang="en-US" i="1" baseline="-25000" dirty="0" err="1">
                <a:solidFill>
                  <a:srgbClr val="222222"/>
                </a:solidFill>
                <a:latin typeface="Harding"/>
              </a:rPr>
              <a:t>min</a:t>
            </a:r>
            <a:r>
              <a:rPr lang="en-US" dirty="0">
                <a:solidFill>
                  <a:srgbClr val="222222"/>
                </a:solidFill>
                <a:latin typeface="Harding"/>
              </a:rPr>
              <a:t>) that is equatorial and is therefore predicted to circumscribe a great-circle APW path</a:t>
            </a:r>
            <a:endParaRPr lang="en-US" dirty="0"/>
          </a:p>
        </p:txBody>
      </p:sp>
    </p:spTree>
    <p:extLst>
      <p:ext uri="{BB962C8B-B14F-4D97-AF65-F5344CB8AC3E}">
        <p14:creationId xmlns:p14="http://schemas.microsoft.com/office/powerpoint/2010/main" val="392681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45F5CF-C376-43D7-A0FA-28C1DCDDB2F7}"/>
              </a:ext>
            </a:extLst>
          </p:cNvPr>
          <p:cNvSpPr>
            <a:spLocks noGrp="1"/>
          </p:cNvSpPr>
          <p:nvPr>
            <p:ph idx="1"/>
          </p:nvPr>
        </p:nvSpPr>
        <p:spPr>
          <a:xfrm>
            <a:off x="393700" y="263525"/>
            <a:ext cx="10515600" cy="4351338"/>
          </a:xfrm>
        </p:spPr>
        <p:txBody>
          <a:bodyPr>
            <a:normAutofit/>
          </a:bodyPr>
          <a:lstStyle/>
          <a:p>
            <a:pPr marL="0" indent="0">
              <a:buNone/>
            </a:pPr>
            <a:r>
              <a:rPr lang="en-US" sz="4400"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Earth is a spinning ball in space.</a:t>
            </a:r>
          </a:p>
        </p:txBody>
      </p:sp>
      <p:pic>
        <p:nvPicPr>
          <p:cNvPr id="4098" name="Picture 2" descr="GIF orange food 3d - animated GIF on GIFER">
            <a:extLst>
              <a:ext uri="{FF2B5EF4-FFF2-40B4-BE49-F238E27FC236}">
                <a16:creationId xmlns:a16="http://schemas.microsoft.com/office/drawing/2014/main" id="{D4687EEE-CEA5-475D-B6A9-917DAF0D415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1501775"/>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667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A3D98-A912-4501-8A09-10010819FE1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53E1B16-DA14-475F-81EC-9F26EA89B3F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BF9AD00-9916-4C1F-91F5-018FDF701167}"/>
              </a:ext>
            </a:extLst>
          </p:cNvPr>
          <p:cNvPicPr>
            <a:picLocks noChangeAspect="1"/>
          </p:cNvPicPr>
          <p:nvPr/>
        </p:nvPicPr>
        <p:blipFill>
          <a:blip r:embed="rId2"/>
          <a:stretch>
            <a:fillRect/>
          </a:stretch>
        </p:blipFill>
        <p:spPr>
          <a:xfrm>
            <a:off x="490330" y="0"/>
            <a:ext cx="11211339" cy="6858000"/>
          </a:xfrm>
          <a:prstGeom prst="rect">
            <a:avLst/>
          </a:prstGeom>
        </p:spPr>
      </p:pic>
      <p:sp>
        <p:nvSpPr>
          <p:cNvPr id="6" name="Arrow: Down 5">
            <a:extLst>
              <a:ext uri="{FF2B5EF4-FFF2-40B4-BE49-F238E27FC236}">
                <a16:creationId xmlns:a16="http://schemas.microsoft.com/office/drawing/2014/main" id="{4CC9EB73-43B8-43A5-B922-9F0C2F63895D}"/>
              </a:ext>
            </a:extLst>
          </p:cNvPr>
          <p:cNvSpPr/>
          <p:nvPr/>
        </p:nvSpPr>
        <p:spPr>
          <a:xfrm rot="16200000">
            <a:off x="2638929" y="4200441"/>
            <a:ext cx="617621" cy="1475874"/>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0D46C923-85B3-4B31-94B1-E00DDBD2837B}"/>
              </a:ext>
            </a:extLst>
          </p:cNvPr>
          <p:cNvSpPr txBox="1"/>
          <p:nvPr/>
        </p:nvSpPr>
        <p:spPr>
          <a:xfrm>
            <a:off x="1371600" y="6492875"/>
            <a:ext cx="9829294" cy="923330"/>
          </a:xfrm>
          <a:prstGeom prst="rect">
            <a:avLst/>
          </a:prstGeom>
          <a:noFill/>
        </p:spPr>
        <p:txBody>
          <a:bodyPr wrap="none" rtlCol="0">
            <a:spAutoFit/>
          </a:bodyPr>
          <a:lstStyle/>
          <a:p>
            <a:r>
              <a:rPr lang="en-AU" dirty="0"/>
              <a:t>Please refer to the tutorial for a full pictural walkthrough : </a:t>
            </a:r>
            <a:r>
              <a:rPr lang="en-AU" dirty="0">
                <a:hlinkClick r:id="rId3"/>
              </a:rPr>
              <a:t>https://adamtkocsis.com/se3-gplates/setup/</a:t>
            </a:r>
            <a:r>
              <a:rPr lang="en-AU" dirty="0"/>
              <a:t> </a:t>
            </a:r>
          </a:p>
          <a:p>
            <a:endParaRPr lang="en-AU" dirty="0"/>
          </a:p>
          <a:p>
            <a:endParaRPr lang="en-US" dirty="0"/>
          </a:p>
        </p:txBody>
      </p:sp>
    </p:spTree>
    <p:extLst>
      <p:ext uri="{BB962C8B-B14F-4D97-AF65-F5344CB8AC3E}">
        <p14:creationId xmlns:p14="http://schemas.microsoft.com/office/powerpoint/2010/main" val="21558663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undefined">
            <a:extLst>
              <a:ext uri="{FF2B5EF4-FFF2-40B4-BE49-F238E27FC236}">
                <a16:creationId xmlns:a16="http://schemas.microsoft.com/office/drawing/2014/main" id="{FD4F3F7B-56DD-409D-852E-BFB03D339D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1390650"/>
            <a:ext cx="857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44E32C2-C53A-4775-90F9-C5CC8FACE73A}"/>
              </a:ext>
            </a:extLst>
          </p:cNvPr>
          <p:cNvSpPr txBox="1">
            <a:spLocks/>
          </p:cNvSpPr>
          <p:nvPr/>
        </p:nvSpPr>
        <p:spPr>
          <a:xfrm>
            <a:off x="469900" y="3741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tx2">
                    <a:lumMod val="75000"/>
                  </a:schemeClr>
                </a:solidFill>
                <a:latin typeface="Abadi" panose="020B0604020104020204" pitchFamily="34" charset="0"/>
              </a:rPr>
              <a:t>True Polar Wander: consider reconstruction</a:t>
            </a:r>
          </a:p>
        </p:txBody>
      </p:sp>
    </p:spTree>
    <p:extLst>
      <p:ext uri="{BB962C8B-B14F-4D97-AF65-F5344CB8AC3E}">
        <p14:creationId xmlns:p14="http://schemas.microsoft.com/office/powerpoint/2010/main" val="3821923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ig. 4">
            <a:extLst>
              <a:ext uri="{FF2B5EF4-FFF2-40B4-BE49-F238E27FC236}">
                <a16:creationId xmlns:a16="http://schemas.microsoft.com/office/drawing/2014/main" id="{47E4BCC4-6972-4F7B-9CA0-8AF3A05F4DC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10241" y="1197251"/>
            <a:ext cx="8971518" cy="547154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27A81491-4B3A-4EC9-ADB1-8A2B9D9FD5C6}"/>
              </a:ext>
            </a:extLst>
          </p:cNvPr>
          <p:cNvSpPr>
            <a:spLocks noGrp="1"/>
          </p:cNvSpPr>
          <p:nvPr>
            <p:ph type="title"/>
          </p:nvPr>
        </p:nvSpPr>
        <p:spPr>
          <a:xfrm>
            <a:off x="241300" y="51811"/>
            <a:ext cx="10515600" cy="1325563"/>
          </a:xfrm>
        </p:spPr>
        <p:txBody>
          <a:bodyPr/>
          <a:lstStyle/>
          <a:p>
            <a:r>
              <a:rPr lang="en-US" b="1" dirty="0">
                <a:solidFill>
                  <a:schemeClr val="tx2">
                    <a:lumMod val="75000"/>
                  </a:schemeClr>
                </a:solidFill>
                <a:latin typeface="Abadi" panose="020B0604020104020204" pitchFamily="34" charset="0"/>
              </a:rPr>
              <a:t>True Polar Wander: observable events</a:t>
            </a:r>
          </a:p>
        </p:txBody>
      </p:sp>
      <p:sp>
        <p:nvSpPr>
          <p:cNvPr id="2" name="TextBox 1">
            <a:extLst>
              <a:ext uri="{FF2B5EF4-FFF2-40B4-BE49-F238E27FC236}">
                <a16:creationId xmlns:a16="http://schemas.microsoft.com/office/drawing/2014/main" id="{0E97FB42-5049-43DB-8615-75F3A3C3E074}"/>
              </a:ext>
            </a:extLst>
          </p:cNvPr>
          <p:cNvSpPr txBox="1"/>
          <p:nvPr/>
        </p:nvSpPr>
        <p:spPr>
          <a:xfrm>
            <a:off x="10581759" y="6484126"/>
            <a:ext cx="1581267" cy="369332"/>
          </a:xfrm>
          <a:prstGeom prst="rect">
            <a:avLst/>
          </a:prstGeom>
          <a:noFill/>
        </p:spPr>
        <p:txBody>
          <a:bodyPr wrap="none" rtlCol="0">
            <a:spAutoFit/>
          </a:bodyPr>
          <a:lstStyle/>
          <a:p>
            <a:r>
              <a:rPr lang="en-US" dirty="0"/>
              <a:t>Jing et al 2022.</a:t>
            </a:r>
          </a:p>
        </p:txBody>
      </p:sp>
    </p:spTree>
    <p:extLst>
      <p:ext uri="{BB962C8B-B14F-4D97-AF65-F5344CB8AC3E}">
        <p14:creationId xmlns:p14="http://schemas.microsoft.com/office/powerpoint/2010/main" val="6109537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47EAE-3CBE-4761-B139-AA6939E687BD}"/>
              </a:ext>
            </a:extLst>
          </p:cNvPr>
          <p:cNvSpPr>
            <a:spLocks noGrp="1"/>
          </p:cNvSpPr>
          <p:nvPr>
            <p:ph type="title"/>
          </p:nvPr>
        </p:nvSpPr>
        <p:spPr>
          <a:xfrm>
            <a:off x="736600" y="365125"/>
            <a:ext cx="10515600" cy="1325563"/>
          </a:xfrm>
        </p:spPr>
        <p:txBody>
          <a:bodyPr/>
          <a:lstStyle/>
          <a:p>
            <a:r>
              <a:rPr lang="en-US" b="1" dirty="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In GAD we trust </a:t>
            </a:r>
          </a:p>
        </p:txBody>
      </p:sp>
      <p:pic>
        <p:nvPicPr>
          <p:cNvPr id="18434" name="Picture 2" descr="post office advice mild apparent polar wander fossil Burger wool">
            <a:extLst>
              <a:ext uri="{FF2B5EF4-FFF2-40B4-BE49-F238E27FC236}">
                <a16:creationId xmlns:a16="http://schemas.microsoft.com/office/drawing/2014/main" id="{D3EB89C4-1170-45C4-87DC-113292B963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36600" y="1690688"/>
            <a:ext cx="10617200" cy="4280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9743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AD3D3-EC35-4E3A-BBB7-6D3F485CF96E}"/>
              </a:ext>
            </a:extLst>
          </p:cNvPr>
          <p:cNvSpPr>
            <a:spLocks noGrp="1"/>
          </p:cNvSpPr>
          <p:nvPr>
            <p:ph type="title"/>
          </p:nvPr>
        </p:nvSpPr>
        <p:spPr>
          <a:xfrm>
            <a:off x="278233" y="-406399"/>
            <a:ext cx="11635529" cy="1350118"/>
          </a:xfrm>
        </p:spPr>
        <p:txBody>
          <a:bodyPr>
            <a:normAutofit/>
          </a:bodyPr>
          <a:lstStyle/>
          <a:p>
            <a:pPr algn="ctr"/>
            <a:b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br>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Which do you pick?</a:t>
            </a:r>
          </a:p>
        </p:txBody>
      </p:sp>
      <p:pic>
        <p:nvPicPr>
          <p:cNvPr id="27650" name="Picture 2">
            <a:extLst>
              <a:ext uri="{FF2B5EF4-FFF2-40B4-BE49-F238E27FC236}">
                <a16:creationId xmlns:a16="http://schemas.microsoft.com/office/drawing/2014/main" id="{8A61C2DC-FC84-431A-98F3-02314CCC135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tretch/>
        </p:blipFill>
        <p:spPr bwMode="auto">
          <a:xfrm>
            <a:off x="2051047" y="1049287"/>
            <a:ext cx="8089900" cy="57198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4ADBB01-311C-43AA-ADD3-C43E92AEC5C9}"/>
              </a:ext>
            </a:extLst>
          </p:cNvPr>
          <p:cNvSpPr txBox="1"/>
          <p:nvPr/>
        </p:nvSpPr>
        <p:spPr>
          <a:xfrm>
            <a:off x="0" y="3302000"/>
            <a:ext cx="4636206" cy="954107"/>
          </a:xfrm>
          <a:prstGeom prst="rect">
            <a:avLst/>
          </a:prstGeom>
          <a:noFill/>
        </p:spPr>
        <p:txBody>
          <a:bodyPr wrap="none" rtlCol="0">
            <a:spAutoFit/>
          </a:bodyPr>
          <a:lstStyle/>
          <a:p>
            <a:r>
              <a:rPr lang="en-US" sz="2800" b="1" dirty="0">
                <a:solidFill>
                  <a:srgbClr val="333F50"/>
                </a:solidFill>
                <a:latin typeface="Open Sans" panose="020B0606030504020204" pitchFamily="34" charset="0"/>
                <a:ea typeface="Open Sans" panose="020B0606030504020204" pitchFamily="34" charset="0"/>
                <a:cs typeface="Open Sans" panose="020B0606030504020204" pitchFamily="34" charset="0"/>
              </a:rPr>
              <a:t>The PMRF has problems </a:t>
            </a:r>
            <a:br>
              <a:rPr lang="en-US" sz="2800" b="1" dirty="0">
                <a:solidFill>
                  <a:srgbClr val="333F50"/>
                </a:solidFill>
                <a:latin typeface="Open Sans" panose="020B0606030504020204" pitchFamily="34" charset="0"/>
                <a:ea typeface="Open Sans" panose="020B0606030504020204" pitchFamily="34" charset="0"/>
                <a:cs typeface="Open Sans" panose="020B0606030504020204" pitchFamily="34" charset="0"/>
              </a:rPr>
            </a:br>
            <a:endParaRPr lang="en-US" sz="2800" dirty="0"/>
          </a:p>
        </p:txBody>
      </p:sp>
      <p:sp>
        <p:nvSpPr>
          <p:cNvPr id="4" name="TextBox 3">
            <a:extLst>
              <a:ext uri="{FF2B5EF4-FFF2-40B4-BE49-F238E27FC236}">
                <a16:creationId xmlns:a16="http://schemas.microsoft.com/office/drawing/2014/main" id="{99267792-3E0A-4F7A-ADA8-13E4A6C9E796}"/>
              </a:ext>
            </a:extLst>
          </p:cNvPr>
          <p:cNvSpPr txBox="1"/>
          <p:nvPr/>
        </p:nvSpPr>
        <p:spPr>
          <a:xfrm>
            <a:off x="8033639" y="3302000"/>
            <a:ext cx="4214615" cy="523220"/>
          </a:xfrm>
          <a:prstGeom prst="rect">
            <a:avLst/>
          </a:prstGeom>
          <a:noFill/>
        </p:spPr>
        <p:txBody>
          <a:bodyPr wrap="none" rtlCol="0">
            <a:spAutoFit/>
          </a:bodyPr>
          <a:lstStyle/>
          <a:p>
            <a:r>
              <a:rPr lang="en-US" sz="2800" b="1" dirty="0">
                <a:solidFill>
                  <a:srgbClr val="333F50"/>
                </a:solidFill>
                <a:latin typeface="Open Sans" panose="020B0606030504020204" pitchFamily="34" charset="0"/>
                <a:ea typeface="Open Sans" panose="020B0606030504020204" pitchFamily="34" charset="0"/>
                <a:cs typeface="Open Sans" panose="020B0606030504020204" pitchFamily="34" charset="0"/>
              </a:rPr>
              <a:t>The MRF has problems</a:t>
            </a:r>
            <a:endParaRPr lang="en-US" sz="2800" dirty="0"/>
          </a:p>
        </p:txBody>
      </p:sp>
    </p:spTree>
    <p:extLst>
      <p:ext uri="{BB962C8B-B14F-4D97-AF65-F5344CB8AC3E}">
        <p14:creationId xmlns:p14="http://schemas.microsoft.com/office/powerpoint/2010/main" val="30922039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7312D-B7DA-4679-8118-F3480C094E0F}"/>
              </a:ext>
            </a:extLst>
          </p:cNvPr>
          <p:cNvSpPr>
            <a:spLocks noGrp="1"/>
          </p:cNvSpPr>
          <p:nvPr>
            <p:ph type="title"/>
          </p:nvPr>
        </p:nvSpPr>
        <p:spPr>
          <a:xfrm>
            <a:off x="838200" y="2600325"/>
            <a:ext cx="10515600" cy="1325563"/>
          </a:xfrm>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The way you think about a problem will </a:t>
            </a:r>
            <a:r>
              <a:rPr lang="en-US" b="1" u="sng" dirty="0">
                <a:solidFill>
                  <a:srgbClr val="333F50"/>
                </a:solidFill>
                <a:latin typeface="Open Sans" panose="020B0606030504020204" pitchFamily="34" charset="0"/>
                <a:ea typeface="Open Sans" panose="020B0606030504020204" pitchFamily="34" charset="0"/>
                <a:cs typeface="Open Sans" panose="020B0606030504020204" pitchFamily="34" charset="0"/>
              </a:rPr>
              <a:t>ALWAYS </a:t>
            </a:r>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impact the product.</a:t>
            </a:r>
          </a:p>
        </p:txBody>
      </p:sp>
    </p:spTree>
    <p:extLst>
      <p:ext uri="{BB962C8B-B14F-4D97-AF65-F5344CB8AC3E}">
        <p14:creationId xmlns:p14="http://schemas.microsoft.com/office/powerpoint/2010/main" val="9560366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42EB8-1A71-4E22-8452-2F6CA09588F6}"/>
              </a:ext>
            </a:extLst>
          </p:cNvPr>
          <p:cNvSpPr>
            <a:spLocks noGrp="1"/>
          </p:cNvSpPr>
          <p:nvPr>
            <p:ph type="title"/>
          </p:nvPr>
        </p:nvSpPr>
        <p:spPr/>
        <p:txBody>
          <a:bodyPr/>
          <a:lstStyle/>
          <a:p>
            <a:r>
              <a:rPr lang="en-US" b="1" dirty="0">
                <a:solidFill>
                  <a:srgbClr val="333F50"/>
                </a:solidFill>
                <a:latin typeface="Open Sans" panose="020B0606030504020204" pitchFamily="34" charset="0"/>
                <a:ea typeface="Open Sans" panose="020B0606030504020204" pitchFamily="34" charset="0"/>
                <a:cs typeface="Open Sans" panose="020B0606030504020204" pitchFamily="34" charset="0"/>
              </a:rPr>
              <a:t>True Polar Wander: a reminder</a:t>
            </a:r>
          </a:p>
        </p:txBody>
      </p:sp>
      <p:pic>
        <p:nvPicPr>
          <p:cNvPr id="4" name="Online Media 3" title="animated rec 300 0">
            <a:hlinkClick r:id="" action="ppaction://media"/>
            <a:extLst>
              <a:ext uri="{FF2B5EF4-FFF2-40B4-BE49-F238E27FC236}">
                <a16:creationId xmlns:a16="http://schemas.microsoft.com/office/drawing/2014/main" id="{2777747C-4940-49F0-94B9-56552B8EC35F}"/>
              </a:ext>
            </a:extLst>
          </p:cNvPr>
          <p:cNvPicPr>
            <a:picLocks noGrp="1" noRot="1" noChangeAspect="1"/>
          </p:cNvPicPr>
          <p:nvPr>
            <p:ph idx="1"/>
            <a:videoFile r:link="rId1"/>
          </p:nvPr>
        </p:nvPicPr>
        <p:blipFill>
          <a:blip r:embed="rId4"/>
          <a:stretch>
            <a:fillRect/>
          </a:stretch>
        </p:blipFill>
        <p:spPr>
          <a:xfrm>
            <a:off x="2552700" y="1425575"/>
            <a:ext cx="6819900" cy="5114925"/>
          </a:xfrm>
          <a:prstGeom prst="rect">
            <a:avLst/>
          </a:prstGeom>
        </p:spPr>
      </p:pic>
      <p:pic>
        <p:nvPicPr>
          <p:cNvPr id="7" name="Picture 2" descr="Orange Juice GIF by Emily Redfearn - Find &amp; Share on GIPHY">
            <a:extLst>
              <a:ext uri="{FF2B5EF4-FFF2-40B4-BE49-F238E27FC236}">
                <a16:creationId xmlns:a16="http://schemas.microsoft.com/office/drawing/2014/main" id="{98BABCCE-CE8F-40E8-ADDB-9438962C281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523114" y="5024"/>
            <a:ext cx="1668886" cy="1668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0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933C6-0247-491A-95B8-DAC9FEF6B867}"/>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B53C1E86-9060-44C9-A359-EC6666833DF7}"/>
              </a:ext>
            </a:extLst>
          </p:cNvPr>
          <p:cNvSpPr/>
          <p:nvPr/>
        </p:nvSpPr>
        <p:spPr>
          <a:xfrm>
            <a:off x="0" y="-19050"/>
            <a:ext cx="12192000" cy="19431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5400" b="1" dirty="0"/>
              <a:t>What is GPlates?</a:t>
            </a:r>
            <a:endParaRPr lang="en-US" sz="5400" b="1" dirty="0"/>
          </a:p>
        </p:txBody>
      </p:sp>
      <p:pic>
        <p:nvPicPr>
          <p:cNvPr id="5" name="Picture 2" descr="GPlates - Wikipedia">
            <a:extLst>
              <a:ext uri="{FF2B5EF4-FFF2-40B4-BE49-F238E27FC236}">
                <a16:creationId xmlns:a16="http://schemas.microsoft.com/office/drawing/2014/main" id="{8F0CE852-5270-4A62-A0DC-FBCDB2B8EC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2674" y="5042921"/>
            <a:ext cx="2029326" cy="1758855"/>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descr="images/image-057.png">
            <a:extLst>
              <a:ext uri="{FF2B5EF4-FFF2-40B4-BE49-F238E27FC236}">
                <a16:creationId xmlns:a16="http://schemas.microsoft.com/office/drawing/2014/main" id="{1E982579-611B-4419-8BFC-8FACBD6C9B44}"/>
              </a:ext>
            </a:extLst>
          </p:cNvPr>
          <p:cNvPicPr>
            <a:picLocks noGrp="1" noChangeAspect="1"/>
          </p:cNvPicPr>
          <p:nvPr>
            <p:ph idx="1"/>
          </p:nvPr>
        </p:nvPicPr>
        <p:blipFill>
          <a:blip r:embed="rId3"/>
          <a:stretch>
            <a:fillRect/>
          </a:stretch>
        </p:blipFill>
        <p:spPr bwMode="auto">
          <a:xfrm>
            <a:off x="766011" y="2135021"/>
            <a:ext cx="10515600" cy="21313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3D0E7AA6-B12A-4B9E-A601-E87A99189F7F}"/>
              </a:ext>
            </a:extLst>
          </p:cNvPr>
          <p:cNvSpPr txBox="1"/>
          <p:nvPr/>
        </p:nvSpPr>
        <p:spPr>
          <a:xfrm>
            <a:off x="766011" y="4812786"/>
            <a:ext cx="5909695" cy="1477328"/>
          </a:xfrm>
          <a:prstGeom prst="rect">
            <a:avLst/>
          </a:prstGeom>
          <a:noFill/>
        </p:spPr>
        <p:txBody>
          <a:bodyPr wrap="none" rtlCol="0">
            <a:spAutoFit/>
          </a:bodyPr>
          <a:lstStyle/>
          <a:p>
            <a:r>
              <a:rPr lang="en-AU" dirty="0"/>
              <a:t>Developed by community effort</a:t>
            </a:r>
          </a:p>
          <a:p>
            <a:endParaRPr lang="en-AU" dirty="0"/>
          </a:p>
          <a:p>
            <a:r>
              <a:rPr lang="en-AU" dirty="0"/>
              <a:t>New Version released this year to include subduction arrows.</a:t>
            </a:r>
          </a:p>
          <a:p>
            <a:endParaRPr lang="en-AU" dirty="0"/>
          </a:p>
          <a:p>
            <a:r>
              <a:rPr lang="en-AU" dirty="0"/>
              <a:t>Current challenge: deformation!</a:t>
            </a:r>
          </a:p>
        </p:txBody>
      </p:sp>
    </p:spTree>
    <p:extLst>
      <p:ext uri="{BB962C8B-B14F-4D97-AF65-F5344CB8AC3E}">
        <p14:creationId xmlns:p14="http://schemas.microsoft.com/office/powerpoint/2010/main" val="25278762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F0C23-1E9A-4588-8569-958CBC57565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5D76A80-1790-4ED2-B3EF-32F13D4CC3E7}"/>
              </a:ext>
            </a:extLst>
          </p:cNvPr>
          <p:cNvSpPr>
            <a:spLocks noGrp="1"/>
          </p:cNvSpPr>
          <p:nvPr>
            <p:ph idx="1"/>
          </p:nvPr>
        </p:nvSpPr>
        <p:spPr/>
        <p:txBody>
          <a:bodyPr/>
          <a:lstStyle/>
          <a:p>
            <a:endParaRPr lang="en-US"/>
          </a:p>
        </p:txBody>
      </p:sp>
      <p:sp>
        <p:nvSpPr>
          <p:cNvPr id="5" name="Rectangle 4">
            <a:extLst>
              <a:ext uri="{FF2B5EF4-FFF2-40B4-BE49-F238E27FC236}">
                <a16:creationId xmlns:a16="http://schemas.microsoft.com/office/drawing/2014/main" id="{28DE14BE-56F4-4296-89C5-559B03810B7A}"/>
              </a:ext>
            </a:extLst>
          </p:cNvPr>
          <p:cNvSpPr/>
          <p:nvPr/>
        </p:nvSpPr>
        <p:spPr>
          <a:xfrm>
            <a:off x="0" y="0"/>
            <a:ext cx="5016500" cy="6858000"/>
          </a:xfrm>
          <a:prstGeom prst="rect">
            <a:avLst/>
          </a:prstGeom>
          <a:solidFill>
            <a:srgbClr val="333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400" b="1" dirty="0"/>
              <a:t>NEW!</a:t>
            </a:r>
          </a:p>
          <a:p>
            <a:pPr algn="ctr"/>
            <a:r>
              <a:rPr lang="en-AU" dirty="0"/>
              <a:t>Version 2.5</a:t>
            </a:r>
          </a:p>
          <a:p>
            <a:pPr algn="ctr"/>
            <a:r>
              <a:rPr lang="en-AU" sz="1400" dirty="0"/>
              <a:t>April, 2024.</a:t>
            </a:r>
          </a:p>
          <a:p>
            <a:pPr algn="ctr"/>
            <a:endParaRPr lang="en-US" dirty="0"/>
          </a:p>
        </p:txBody>
      </p:sp>
      <p:pic>
        <p:nvPicPr>
          <p:cNvPr id="2050" name="Picture 2" descr="GPlates 2.5 released">
            <a:extLst>
              <a:ext uri="{FF2B5EF4-FFF2-40B4-BE49-F238E27FC236}">
                <a16:creationId xmlns:a16="http://schemas.microsoft.com/office/drawing/2014/main" id="{E9EF324A-258B-4B1D-8188-C5BFA56201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3450" y="0"/>
            <a:ext cx="74485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3187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E9E628-2727-4A15-A16C-CA8DF0F068D6}"/>
              </a:ext>
            </a:extLst>
          </p:cNvPr>
          <p:cNvSpPr/>
          <p:nvPr/>
        </p:nvSpPr>
        <p:spPr>
          <a:xfrm>
            <a:off x="0" y="0"/>
            <a:ext cx="12192000" cy="6858000"/>
          </a:xfrm>
          <a:prstGeom prst="rect">
            <a:avLst/>
          </a:prstGeom>
          <a:solidFill>
            <a:srgbClr val="333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B36713F-8EF2-49B0-8393-1D0794D75C40}"/>
              </a:ext>
            </a:extLst>
          </p:cNvPr>
          <p:cNvPicPr>
            <a:picLocks noChangeAspect="1"/>
          </p:cNvPicPr>
          <p:nvPr/>
        </p:nvPicPr>
        <p:blipFill>
          <a:blip r:embed="rId3"/>
          <a:stretch>
            <a:fillRect/>
          </a:stretch>
        </p:blipFill>
        <p:spPr>
          <a:xfrm>
            <a:off x="925936" y="26056"/>
            <a:ext cx="9951614" cy="6805887"/>
          </a:xfrm>
          <a:prstGeom prst="rect">
            <a:avLst/>
          </a:prstGeom>
        </p:spPr>
      </p:pic>
    </p:spTree>
    <p:extLst>
      <p:ext uri="{BB962C8B-B14F-4D97-AF65-F5344CB8AC3E}">
        <p14:creationId xmlns:p14="http://schemas.microsoft.com/office/powerpoint/2010/main" val="15978797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E9E628-2727-4A15-A16C-CA8DF0F068D6}"/>
              </a:ext>
            </a:extLst>
          </p:cNvPr>
          <p:cNvSpPr/>
          <p:nvPr/>
        </p:nvSpPr>
        <p:spPr>
          <a:xfrm>
            <a:off x="0" y="0"/>
            <a:ext cx="12192000" cy="6858000"/>
          </a:xfrm>
          <a:prstGeom prst="rect">
            <a:avLst/>
          </a:prstGeom>
          <a:solidFill>
            <a:srgbClr val="333F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6B36713F-8EF2-49B0-8393-1D0794D75C40}"/>
              </a:ext>
            </a:extLst>
          </p:cNvPr>
          <p:cNvPicPr>
            <a:picLocks noChangeAspect="1"/>
          </p:cNvPicPr>
          <p:nvPr/>
        </p:nvPicPr>
        <p:blipFill>
          <a:blip r:embed="rId3"/>
          <a:stretch>
            <a:fillRect/>
          </a:stretch>
        </p:blipFill>
        <p:spPr>
          <a:xfrm>
            <a:off x="925936" y="26056"/>
            <a:ext cx="9951614" cy="6805887"/>
          </a:xfrm>
          <a:prstGeom prst="rect">
            <a:avLst/>
          </a:prstGeom>
        </p:spPr>
      </p:pic>
      <p:sp>
        <p:nvSpPr>
          <p:cNvPr id="2" name="TextBox 1">
            <a:extLst>
              <a:ext uri="{FF2B5EF4-FFF2-40B4-BE49-F238E27FC236}">
                <a16:creationId xmlns:a16="http://schemas.microsoft.com/office/drawing/2014/main" id="{EB8589E9-201A-4C17-B0EA-528A79E89771}"/>
              </a:ext>
            </a:extLst>
          </p:cNvPr>
          <p:cNvSpPr txBox="1"/>
          <p:nvPr/>
        </p:nvSpPr>
        <p:spPr>
          <a:xfrm rot="16200000">
            <a:off x="2033887" y="2820203"/>
            <a:ext cx="461665" cy="884216"/>
          </a:xfrm>
          <a:prstGeom prst="rect">
            <a:avLst/>
          </a:prstGeom>
          <a:noFill/>
        </p:spPr>
        <p:txBody>
          <a:bodyPr vert="eaVert" wrap="none" rtlCol="0">
            <a:spAutoFit/>
          </a:bodyPr>
          <a:lstStyle/>
          <a:p>
            <a:r>
              <a:rPr lang="en-AU" b="1" dirty="0">
                <a:ln w="6600">
                  <a:solidFill>
                    <a:schemeClr val="accent2"/>
                  </a:solidFill>
                  <a:prstDash val="solid"/>
                </a:ln>
                <a:solidFill>
                  <a:srgbClr val="FFFFFF"/>
                </a:solidFill>
                <a:effectLst>
                  <a:outerShdw dist="38100" dir="2700000" algn="tl" rotWithShape="0">
                    <a:schemeClr val="accent2"/>
                  </a:outerShdw>
                </a:effectLst>
              </a:rPr>
              <a:t>TODAY</a:t>
            </a:r>
            <a:endParaRPr lang="en-US" dirty="0"/>
          </a:p>
        </p:txBody>
      </p:sp>
      <p:sp>
        <p:nvSpPr>
          <p:cNvPr id="3" name="TextBox 2">
            <a:extLst>
              <a:ext uri="{FF2B5EF4-FFF2-40B4-BE49-F238E27FC236}">
                <a16:creationId xmlns:a16="http://schemas.microsoft.com/office/drawing/2014/main" id="{0AEF7A9A-6B42-4C12-A7B7-DDB28D89AA2B}"/>
              </a:ext>
            </a:extLst>
          </p:cNvPr>
          <p:cNvSpPr txBox="1"/>
          <p:nvPr/>
        </p:nvSpPr>
        <p:spPr>
          <a:xfrm rot="16200000">
            <a:off x="1919585" y="5202291"/>
            <a:ext cx="461665" cy="104772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vert="eaVert" wrap="none" rtlCol="0">
            <a:spAutoFit/>
          </a:bodyPr>
          <a:lstStyle/>
          <a:p>
            <a:r>
              <a:rPr lang="en-AU" b="1" dirty="0">
                <a:ln w="6600">
                  <a:solidFill>
                    <a:schemeClr val="accent2"/>
                  </a:solidFill>
                  <a:prstDash val="solid"/>
                </a:ln>
                <a:solidFill>
                  <a:srgbClr val="FFFFFF"/>
                </a:solidFill>
                <a:effectLst>
                  <a:outerShdw dist="38100" dir="2700000" algn="tl" rotWithShape="0">
                    <a:schemeClr val="accent2"/>
                  </a:outerShdw>
                </a:effectLst>
              </a:rPr>
              <a:t>21</a:t>
            </a:r>
            <a:r>
              <a:rPr lang="en-AU" b="1" baseline="30000" dirty="0">
                <a:ln w="6600">
                  <a:solidFill>
                    <a:schemeClr val="accent2"/>
                  </a:solidFill>
                  <a:prstDash val="solid"/>
                </a:ln>
                <a:solidFill>
                  <a:srgbClr val="FFFFFF"/>
                </a:solidFill>
                <a:effectLst>
                  <a:outerShdw dist="38100" dir="2700000" algn="tl" rotWithShape="0">
                    <a:schemeClr val="accent2"/>
                  </a:outerShdw>
                </a:effectLst>
              </a:rPr>
              <a:t>st</a:t>
            </a:r>
            <a:r>
              <a:rPr lang="en-AU" b="1" dirty="0">
                <a:ln w="6600">
                  <a:solidFill>
                    <a:schemeClr val="accent2"/>
                  </a:solidFill>
                  <a:prstDash val="solid"/>
                </a:ln>
                <a:solidFill>
                  <a:srgbClr val="FFFFFF"/>
                </a:solidFill>
                <a:effectLst>
                  <a:outerShdw dist="38100" dir="2700000" algn="tl" rotWithShape="0">
                    <a:schemeClr val="accent2"/>
                  </a:outerShdw>
                </a:effectLst>
              </a:rPr>
              <a:t> May</a:t>
            </a:r>
            <a:endParaRPr lang="en-US" dirty="0"/>
          </a:p>
        </p:txBody>
      </p:sp>
      <p:sp>
        <p:nvSpPr>
          <p:cNvPr id="4" name="Left Brace 3">
            <a:extLst>
              <a:ext uri="{FF2B5EF4-FFF2-40B4-BE49-F238E27FC236}">
                <a16:creationId xmlns:a16="http://schemas.microsoft.com/office/drawing/2014/main" id="{5564239E-261D-4C8F-B1D1-EB84D70BD5DC}"/>
              </a:ext>
            </a:extLst>
          </p:cNvPr>
          <p:cNvSpPr/>
          <p:nvPr/>
        </p:nvSpPr>
        <p:spPr>
          <a:xfrm>
            <a:off x="2867025" y="2181225"/>
            <a:ext cx="200025" cy="2162175"/>
          </a:xfrm>
          <a:prstGeom prst="leftBrace">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7" name="Left Brace 6">
            <a:extLst>
              <a:ext uri="{FF2B5EF4-FFF2-40B4-BE49-F238E27FC236}">
                <a16:creationId xmlns:a16="http://schemas.microsoft.com/office/drawing/2014/main" id="{46610DA6-43BF-4116-B3A7-1B35F8E336C6}"/>
              </a:ext>
            </a:extLst>
          </p:cNvPr>
          <p:cNvSpPr/>
          <p:nvPr/>
        </p:nvSpPr>
        <p:spPr>
          <a:xfrm>
            <a:off x="2867025" y="4645062"/>
            <a:ext cx="200025" cy="2162175"/>
          </a:xfrm>
          <a:prstGeom prst="lef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31389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2BBAA9-E656-4833-A91F-2E406703F276}"/>
              </a:ext>
            </a:extLst>
          </p:cNvPr>
          <p:cNvSpPr/>
          <p:nvPr/>
        </p:nvSpPr>
        <p:spPr>
          <a:xfrm>
            <a:off x="0" y="-19050"/>
            <a:ext cx="12192000" cy="19431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p>
        </p:txBody>
      </p:sp>
      <p:sp>
        <p:nvSpPr>
          <p:cNvPr id="2" name="Title 1">
            <a:extLst>
              <a:ext uri="{FF2B5EF4-FFF2-40B4-BE49-F238E27FC236}">
                <a16:creationId xmlns:a16="http://schemas.microsoft.com/office/drawing/2014/main" id="{A25930CF-0D1F-40BC-8117-AAC1F7F4356B}"/>
              </a:ext>
            </a:extLst>
          </p:cNvPr>
          <p:cNvSpPr>
            <a:spLocks noGrp="1"/>
          </p:cNvSpPr>
          <p:nvPr>
            <p:ph type="title"/>
          </p:nvPr>
        </p:nvSpPr>
        <p:spPr/>
        <p:txBody>
          <a:bodyPr>
            <a:normAutofit/>
          </a:bodyPr>
          <a:lstStyle/>
          <a:p>
            <a:r>
              <a:rPr lang="en-AU"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Revision</a:t>
            </a:r>
            <a:endParaRPr lang="en-US" sz="5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Content Placeholder 2">
            <a:extLst>
              <a:ext uri="{FF2B5EF4-FFF2-40B4-BE49-F238E27FC236}">
                <a16:creationId xmlns:a16="http://schemas.microsoft.com/office/drawing/2014/main" id="{2F77157A-EE2D-4C71-8749-51A7B5E672B5}"/>
              </a:ext>
            </a:extLst>
          </p:cNvPr>
          <p:cNvSpPr>
            <a:spLocks noGrp="1"/>
          </p:cNvSpPr>
          <p:nvPr>
            <p:ph idx="1"/>
          </p:nvPr>
        </p:nvSpPr>
        <p:spPr>
          <a:xfrm>
            <a:off x="838200" y="2074863"/>
            <a:ext cx="10515600" cy="4351338"/>
          </a:xfrm>
        </p:spPr>
        <p:txBody>
          <a:bodyPr>
            <a:normAutofit fontScale="92500" lnSpcReduction="20000"/>
          </a:bodyPr>
          <a:lstStyle/>
          <a:p>
            <a:r>
              <a:rPr lang="en-AU" sz="3200" dirty="0"/>
              <a:t>Plate tectonics is the theory that underpins plate reconstructions</a:t>
            </a:r>
          </a:p>
          <a:p>
            <a:r>
              <a:rPr lang="en-AU" sz="3200" dirty="0"/>
              <a:t>Plate Tectonics is the mechanistic theory that explains continental drift, sea floor spreading, subduction, orogeny, basin development etc.</a:t>
            </a:r>
          </a:p>
          <a:p>
            <a:r>
              <a:rPr lang="en-US" sz="3200" dirty="0"/>
              <a:t>Oceanic crust (non-trapped) is no older than c.200 million years.</a:t>
            </a:r>
          </a:p>
          <a:p>
            <a:r>
              <a:rPr lang="en-US" sz="3200" dirty="0"/>
              <a:t>Evidence includes: hot spots, </a:t>
            </a:r>
            <a:r>
              <a:rPr lang="en-US" sz="3200" dirty="0" err="1"/>
              <a:t>palaeomagentics</a:t>
            </a:r>
            <a:r>
              <a:rPr lang="en-US" sz="3200" dirty="0"/>
              <a:t>, geometric fit of the continents, mid-ocean ridges, biogeography, facies distribution, GPS coordinates, amongst others.</a:t>
            </a:r>
          </a:p>
        </p:txBody>
      </p:sp>
    </p:spTree>
    <p:extLst>
      <p:ext uri="{BB962C8B-B14F-4D97-AF65-F5344CB8AC3E}">
        <p14:creationId xmlns:p14="http://schemas.microsoft.com/office/powerpoint/2010/main" val="8307352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FE38D-C88F-4457-875E-DE7F814E5BF5}"/>
              </a:ext>
            </a:extLst>
          </p:cNvPr>
          <p:cNvSpPr>
            <a:spLocks noGrp="1"/>
          </p:cNvSpPr>
          <p:nvPr>
            <p:ph type="title"/>
          </p:nvPr>
        </p:nvSpPr>
        <p:spPr/>
        <p:txBody>
          <a:bodyPr/>
          <a:lstStyle/>
          <a:p>
            <a:r>
              <a:rPr lang="en-US" dirty="0">
                <a:hlinkClick r:id="rId3"/>
              </a:rPr>
              <a:t>GPlates</a:t>
            </a:r>
            <a:endParaRPr lang="en-US" dirty="0"/>
          </a:p>
        </p:txBody>
      </p:sp>
      <p:graphicFrame>
        <p:nvGraphicFramePr>
          <p:cNvPr id="6" name="Content Placeholder 5">
            <a:extLst>
              <a:ext uri="{FF2B5EF4-FFF2-40B4-BE49-F238E27FC236}">
                <a16:creationId xmlns:a16="http://schemas.microsoft.com/office/drawing/2014/main" id="{C85E0BBF-336A-4679-B30C-6809F2AC4223}"/>
              </a:ext>
            </a:extLst>
          </p:cNvPr>
          <p:cNvGraphicFramePr>
            <a:graphicFrameLocks noGrp="1"/>
          </p:cNvGraphicFramePr>
          <p:nvPr>
            <p:ph idx="1"/>
            <p:extLst>
              <p:ext uri="{D42A27DB-BD31-4B8C-83A1-F6EECF244321}">
                <p14:modId xmlns:p14="http://schemas.microsoft.com/office/powerpoint/2010/main" val="4094823164"/>
              </p:ext>
            </p:extLst>
          </p:nvPr>
        </p:nvGraphicFramePr>
        <p:xfrm>
          <a:off x="7583288" y="1022645"/>
          <a:ext cx="4428351" cy="5241903"/>
        </p:xfrm>
        <a:graphic>
          <a:graphicData uri="http://schemas.openxmlformats.org/drawingml/2006/table">
            <a:tbl>
              <a:tblPr/>
              <a:tblGrid>
                <a:gridCol w="503437">
                  <a:extLst>
                    <a:ext uri="{9D8B030D-6E8A-4147-A177-3AD203B41FA5}">
                      <a16:colId xmlns:a16="http://schemas.microsoft.com/office/drawing/2014/main" val="1113421044"/>
                    </a:ext>
                  </a:extLst>
                </a:gridCol>
                <a:gridCol w="1304925">
                  <a:extLst>
                    <a:ext uri="{9D8B030D-6E8A-4147-A177-3AD203B41FA5}">
                      <a16:colId xmlns:a16="http://schemas.microsoft.com/office/drawing/2014/main" val="2036485739"/>
                    </a:ext>
                  </a:extLst>
                </a:gridCol>
                <a:gridCol w="2619989">
                  <a:extLst>
                    <a:ext uri="{9D8B030D-6E8A-4147-A177-3AD203B41FA5}">
                      <a16:colId xmlns:a16="http://schemas.microsoft.com/office/drawing/2014/main" val="1359948894"/>
                    </a:ext>
                  </a:extLst>
                </a:gridCol>
              </a:tblGrid>
              <a:tr h="404467">
                <a:tc>
                  <a:txBody>
                    <a:bodyPr/>
                    <a:lstStyle/>
                    <a:p>
                      <a:pPr algn="l"/>
                      <a:r>
                        <a:rPr lang="en-US" sz="1400" b="1">
                          <a:effectLst/>
                        </a:rPr>
                        <a:t>Item</a:t>
                      </a:r>
                    </a:p>
                  </a:txBody>
                  <a:tcPr marL="38507" marR="38507" marT="19254" marB="19254" anchor="ctr">
                    <a:lnL>
                      <a:noFill/>
                    </a:lnL>
                    <a:lnR>
                      <a:noFill/>
                    </a:lnR>
                    <a:lnT>
                      <a:noFill/>
                    </a:lnT>
                    <a:lnB w="12700" cap="flat" cmpd="sng" algn="ctr">
                      <a:solidFill>
                        <a:srgbClr val="DBDBDB"/>
                      </a:solidFill>
                      <a:prstDash val="solid"/>
                      <a:round/>
                      <a:headEnd type="none" w="med" len="med"/>
                      <a:tailEnd type="none" w="med" len="med"/>
                    </a:lnB>
                  </a:tcPr>
                </a:tc>
                <a:tc>
                  <a:txBody>
                    <a:bodyPr/>
                    <a:lstStyle/>
                    <a:p>
                      <a:pPr algn="l"/>
                      <a:r>
                        <a:rPr lang="en-US" sz="1400" b="1">
                          <a:effectLst/>
                        </a:rPr>
                        <a:t>Name</a:t>
                      </a:r>
                    </a:p>
                  </a:txBody>
                  <a:tcPr marL="38507" marR="38507" marT="19254" marB="19254" anchor="ctr">
                    <a:lnL>
                      <a:noFill/>
                    </a:lnL>
                    <a:lnR>
                      <a:noFill/>
                    </a:lnR>
                    <a:lnT>
                      <a:noFill/>
                    </a:lnT>
                    <a:lnB w="12700" cap="flat" cmpd="sng" algn="ctr">
                      <a:solidFill>
                        <a:srgbClr val="DBDBDB"/>
                      </a:solidFill>
                      <a:prstDash val="solid"/>
                      <a:round/>
                      <a:headEnd type="none" w="med" len="med"/>
                      <a:tailEnd type="none" w="med" len="med"/>
                    </a:lnB>
                  </a:tcPr>
                </a:tc>
                <a:tc>
                  <a:txBody>
                    <a:bodyPr/>
                    <a:lstStyle/>
                    <a:p>
                      <a:pPr algn="l"/>
                      <a:r>
                        <a:rPr lang="en-US" sz="1400" b="1">
                          <a:effectLst/>
                        </a:rPr>
                        <a:t>Description</a:t>
                      </a:r>
                    </a:p>
                  </a:txBody>
                  <a:tcPr marL="38507" marR="38507" marT="19254" marB="19254" anchor="ctr">
                    <a:lnL>
                      <a:noFill/>
                    </a:lnL>
                    <a:lnR>
                      <a:noFill/>
                    </a:lnR>
                    <a:lnT>
                      <a:noFill/>
                    </a:lnT>
                    <a:lnB w="12700" cap="flat" cmpd="sng" algn="ctr">
                      <a:solidFill>
                        <a:srgbClr val="DBDBDB"/>
                      </a:solidFill>
                      <a:prstDash val="solid"/>
                      <a:round/>
                      <a:headEnd type="none" w="med" len="med"/>
                      <a:tailEnd type="none" w="med" len="med"/>
                    </a:lnB>
                  </a:tcPr>
                </a:tc>
                <a:extLst>
                  <a:ext uri="{0D108BD9-81ED-4DB2-BD59-A6C34878D82A}">
                    <a16:rowId xmlns:a16="http://schemas.microsoft.com/office/drawing/2014/main" val="2958657668"/>
                  </a:ext>
                </a:extLst>
              </a:tr>
              <a:tr h="815835">
                <a:tc>
                  <a:txBody>
                    <a:bodyPr/>
                    <a:lstStyle/>
                    <a:p>
                      <a:pPr algn="l" fontAlgn="t"/>
                      <a:r>
                        <a:rPr lang="en-US" sz="1400" b="1" dirty="0">
                          <a:effectLst/>
                        </a:rPr>
                        <a:t>1</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tc>
                  <a:txBody>
                    <a:bodyPr/>
                    <a:lstStyle/>
                    <a:p>
                      <a:pPr algn="l" fontAlgn="t"/>
                      <a:r>
                        <a:rPr lang="en-US" sz="1400" b="1" dirty="0">
                          <a:solidFill>
                            <a:schemeClr val="bg2">
                              <a:lumMod val="50000"/>
                            </a:schemeClr>
                          </a:solidFill>
                          <a:effectLst/>
                        </a:rPr>
                        <a:t>Menu Bar</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tc>
                  <a:txBody>
                    <a:bodyPr/>
                    <a:lstStyle/>
                    <a:p>
                      <a:pPr algn="l" fontAlgn="t"/>
                      <a:r>
                        <a:rPr lang="en-US" sz="1400" b="1">
                          <a:effectLst/>
                        </a:rPr>
                        <a:t>This region of the Main Window contains the titles of the menus.</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extLst>
                  <a:ext uri="{0D108BD9-81ED-4DB2-BD59-A6C34878D82A}">
                    <a16:rowId xmlns:a16="http://schemas.microsoft.com/office/drawing/2014/main" val="711462851"/>
                  </a:ext>
                </a:extLst>
              </a:tr>
              <a:tr h="1060585">
                <a:tc>
                  <a:txBody>
                    <a:bodyPr/>
                    <a:lstStyle/>
                    <a:p>
                      <a:pPr algn="l" fontAlgn="t"/>
                      <a:r>
                        <a:rPr lang="en-US" sz="1400" b="1">
                          <a:effectLst/>
                        </a:rPr>
                        <a:t>2</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tc>
                  <a:txBody>
                    <a:bodyPr/>
                    <a:lstStyle/>
                    <a:p>
                      <a:pPr algn="l" fontAlgn="t"/>
                      <a:r>
                        <a:rPr lang="en-US" sz="1400" b="1">
                          <a:solidFill>
                            <a:schemeClr val="bg2">
                              <a:lumMod val="50000"/>
                            </a:schemeClr>
                          </a:solidFill>
                          <a:effectLst/>
                        </a:rPr>
                        <a:t>Tool Palette</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tc>
                  <a:txBody>
                    <a:bodyPr/>
                    <a:lstStyle/>
                    <a:p>
                      <a:pPr algn="l" fontAlgn="t"/>
                      <a:r>
                        <a:rPr lang="en-US" sz="1400" b="1" dirty="0">
                          <a:effectLst/>
                        </a:rPr>
                        <a:t>A collection of tools which are used to interact with the globe and geological features via the mouse pointer.</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extLst>
                  <a:ext uri="{0D108BD9-81ED-4DB2-BD59-A6C34878D82A}">
                    <a16:rowId xmlns:a16="http://schemas.microsoft.com/office/drawing/2014/main" val="3236016846"/>
                  </a:ext>
                </a:extLst>
              </a:tr>
              <a:tr h="1050229">
                <a:tc>
                  <a:txBody>
                    <a:bodyPr/>
                    <a:lstStyle/>
                    <a:p>
                      <a:pPr algn="l" fontAlgn="t"/>
                      <a:r>
                        <a:rPr lang="en-US" sz="1400" b="1">
                          <a:effectLst/>
                        </a:rPr>
                        <a:t>3</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tc>
                  <a:txBody>
                    <a:bodyPr/>
                    <a:lstStyle/>
                    <a:p>
                      <a:pPr algn="l" fontAlgn="t"/>
                      <a:r>
                        <a:rPr lang="en-US" sz="1400" b="1">
                          <a:solidFill>
                            <a:schemeClr val="bg2">
                              <a:lumMod val="50000"/>
                            </a:schemeClr>
                          </a:solidFill>
                          <a:effectLst/>
                        </a:rPr>
                        <a:t>Time Controls</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tc>
                  <a:txBody>
                    <a:bodyPr/>
                    <a:lstStyle/>
                    <a:p>
                      <a:pPr algn="l" fontAlgn="t"/>
                      <a:r>
                        <a:rPr lang="en-US" sz="1400" b="1">
                          <a:effectLst/>
                        </a:rPr>
                        <a:t>A collection of user-interface controls for precise control of the reconstruction time.</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extLst>
                  <a:ext uri="{0D108BD9-81ED-4DB2-BD59-A6C34878D82A}">
                    <a16:rowId xmlns:a16="http://schemas.microsoft.com/office/drawing/2014/main" val="3221926508"/>
                  </a:ext>
                </a:extLst>
              </a:tr>
              <a:tr h="815835">
                <a:tc>
                  <a:txBody>
                    <a:bodyPr/>
                    <a:lstStyle/>
                    <a:p>
                      <a:pPr algn="l" fontAlgn="t"/>
                      <a:r>
                        <a:rPr lang="en-US" sz="1400" b="1">
                          <a:effectLst/>
                        </a:rPr>
                        <a:t>4</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tc>
                  <a:txBody>
                    <a:bodyPr/>
                    <a:lstStyle/>
                    <a:p>
                      <a:pPr algn="l" fontAlgn="t"/>
                      <a:r>
                        <a:rPr lang="en-US" sz="1400" b="1" dirty="0">
                          <a:solidFill>
                            <a:schemeClr val="bg2">
                              <a:lumMod val="50000"/>
                            </a:schemeClr>
                          </a:solidFill>
                          <a:effectLst/>
                        </a:rPr>
                        <a:t>Animation Controls</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tc>
                  <a:txBody>
                    <a:bodyPr/>
                    <a:lstStyle/>
                    <a:p>
                      <a:pPr algn="l" fontAlgn="t"/>
                      <a:r>
                        <a:rPr lang="en-US" sz="1400" b="1" dirty="0">
                          <a:effectLst/>
                        </a:rPr>
                        <a:t>A collection of tools to manipulate the animation of reconstructions.</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extLst>
                  <a:ext uri="{0D108BD9-81ED-4DB2-BD59-A6C34878D82A}">
                    <a16:rowId xmlns:a16="http://schemas.microsoft.com/office/drawing/2014/main" val="1673344236"/>
                  </a:ext>
                </a:extLst>
              </a:tr>
              <a:tr h="1050229">
                <a:tc>
                  <a:txBody>
                    <a:bodyPr/>
                    <a:lstStyle/>
                    <a:p>
                      <a:pPr algn="l" fontAlgn="t"/>
                      <a:r>
                        <a:rPr lang="en-US" sz="1400" b="1">
                          <a:effectLst/>
                        </a:rPr>
                        <a:t>5</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tc>
                  <a:txBody>
                    <a:bodyPr/>
                    <a:lstStyle/>
                    <a:p>
                      <a:pPr algn="l" fontAlgn="t"/>
                      <a:r>
                        <a:rPr lang="en-US" sz="1400" b="1" dirty="0">
                          <a:solidFill>
                            <a:schemeClr val="bg2">
                              <a:lumMod val="50000"/>
                            </a:schemeClr>
                          </a:solidFill>
                          <a:effectLst/>
                        </a:rPr>
                        <a:t>Zoom Slider</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tc>
                  <a:txBody>
                    <a:bodyPr/>
                    <a:lstStyle/>
                    <a:p>
                      <a:pPr algn="l" fontAlgn="t"/>
                      <a:r>
                        <a:rPr lang="en-US" sz="1400" b="1" dirty="0">
                          <a:effectLst/>
                        </a:rPr>
                        <a:t>A mouse-controlled slider which controls the zoom level of the Globe View camera.</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extLst>
                  <a:ext uri="{0D108BD9-81ED-4DB2-BD59-A6C34878D82A}">
                    <a16:rowId xmlns:a16="http://schemas.microsoft.com/office/drawing/2014/main" val="531057283"/>
                  </a:ext>
                </a:extLst>
              </a:tr>
            </a:tbl>
          </a:graphicData>
        </a:graphic>
      </p:graphicFrame>
      <p:pic>
        <p:nvPicPr>
          <p:cNvPr id="5" name="Picture 4">
            <a:extLst>
              <a:ext uri="{FF2B5EF4-FFF2-40B4-BE49-F238E27FC236}">
                <a16:creationId xmlns:a16="http://schemas.microsoft.com/office/drawing/2014/main" id="{46E4EEE5-7E83-40AF-8BC9-40A7BCAF94D0}"/>
              </a:ext>
            </a:extLst>
          </p:cNvPr>
          <p:cNvPicPr>
            <a:picLocks noChangeAspect="1"/>
          </p:cNvPicPr>
          <p:nvPr/>
        </p:nvPicPr>
        <p:blipFill>
          <a:blip r:embed="rId4"/>
          <a:stretch>
            <a:fillRect/>
          </a:stretch>
        </p:blipFill>
        <p:spPr>
          <a:xfrm>
            <a:off x="0" y="0"/>
            <a:ext cx="7583288" cy="6858000"/>
          </a:xfrm>
          <a:prstGeom prst="rect">
            <a:avLst/>
          </a:prstGeom>
        </p:spPr>
      </p:pic>
    </p:spTree>
    <p:extLst>
      <p:ext uri="{BB962C8B-B14F-4D97-AF65-F5344CB8AC3E}">
        <p14:creationId xmlns:p14="http://schemas.microsoft.com/office/powerpoint/2010/main" val="11447181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FE38D-C88F-4457-875E-DE7F814E5BF5}"/>
              </a:ext>
            </a:extLst>
          </p:cNvPr>
          <p:cNvSpPr>
            <a:spLocks noGrp="1"/>
          </p:cNvSpPr>
          <p:nvPr>
            <p:ph type="title"/>
          </p:nvPr>
        </p:nvSpPr>
        <p:spPr/>
        <p:txBody>
          <a:bodyPr/>
          <a:lstStyle/>
          <a:p>
            <a:r>
              <a:rPr lang="en-US" dirty="0">
                <a:hlinkClick r:id="rId3"/>
              </a:rPr>
              <a:t>GPlates</a:t>
            </a:r>
            <a:endParaRPr lang="en-US" dirty="0"/>
          </a:p>
        </p:txBody>
      </p:sp>
      <p:graphicFrame>
        <p:nvGraphicFramePr>
          <p:cNvPr id="6" name="Content Placeholder 5">
            <a:extLst>
              <a:ext uri="{FF2B5EF4-FFF2-40B4-BE49-F238E27FC236}">
                <a16:creationId xmlns:a16="http://schemas.microsoft.com/office/drawing/2014/main" id="{C85E0BBF-336A-4679-B30C-6809F2AC4223}"/>
              </a:ext>
            </a:extLst>
          </p:cNvPr>
          <p:cNvGraphicFramePr>
            <a:graphicFrameLocks noGrp="1"/>
          </p:cNvGraphicFramePr>
          <p:nvPr>
            <p:ph idx="1"/>
            <p:extLst>
              <p:ext uri="{D42A27DB-BD31-4B8C-83A1-F6EECF244321}">
                <p14:modId xmlns:p14="http://schemas.microsoft.com/office/powerpoint/2010/main" val="1670711286"/>
              </p:ext>
            </p:extLst>
          </p:nvPr>
        </p:nvGraphicFramePr>
        <p:xfrm>
          <a:off x="7583288" y="1027906"/>
          <a:ext cx="4428351" cy="4905602"/>
        </p:xfrm>
        <a:graphic>
          <a:graphicData uri="http://schemas.openxmlformats.org/drawingml/2006/table">
            <a:tbl>
              <a:tblPr/>
              <a:tblGrid>
                <a:gridCol w="503437">
                  <a:extLst>
                    <a:ext uri="{9D8B030D-6E8A-4147-A177-3AD203B41FA5}">
                      <a16:colId xmlns:a16="http://schemas.microsoft.com/office/drawing/2014/main" val="1113421044"/>
                    </a:ext>
                  </a:extLst>
                </a:gridCol>
                <a:gridCol w="1304925">
                  <a:extLst>
                    <a:ext uri="{9D8B030D-6E8A-4147-A177-3AD203B41FA5}">
                      <a16:colId xmlns:a16="http://schemas.microsoft.com/office/drawing/2014/main" val="2036485739"/>
                    </a:ext>
                  </a:extLst>
                </a:gridCol>
                <a:gridCol w="2619989">
                  <a:extLst>
                    <a:ext uri="{9D8B030D-6E8A-4147-A177-3AD203B41FA5}">
                      <a16:colId xmlns:a16="http://schemas.microsoft.com/office/drawing/2014/main" val="1359948894"/>
                    </a:ext>
                  </a:extLst>
                </a:gridCol>
              </a:tblGrid>
              <a:tr h="131794">
                <a:tc>
                  <a:txBody>
                    <a:bodyPr/>
                    <a:lstStyle/>
                    <a:p>
                      <a:pPr algn="l"/>
                      <a:r>
                        <a:rPr lang="en-US" sz="1400" b="1">
                          <a:effectLst/>
                        </a:rPr>
                        <a:t>Item</a:t>
                      </a:r>
                    </a:p>
                  </a:txBody>
                  <a:tcPr marL="38507" marR="38507" marT="19254" marB="19254" anchor="ctr">
                    <a:lnL>
                      <a:noFill/>
                    </a:lnL>
                    <a:lnR>
                      <a:noFill/>
                    </a:lnR>
                    <a:lnT>
                      <a:noFill/>
                    </a:lnT>
                    <a:lnB w="12700" cap="flat" cmpd="sng" algn="ctr">
                      <a:solidFill>
                        <a:srgbClr val="DBDBDB"/>
                      </a:solidFill>
                      <a:prstDash val="solid"/>
                      <a:round/>
                      <a:headEnd type="none" w="med" len="med"/>
                      <a:tailEnd type="none" w="med" len="med"/>
                    </a:lnB>
                  </a:tcPr>
                </a:tc>
                <a:tc>
                  <a:txBody>
                    <a:bodyPr/>
                    <a:lstStyle/>
                    <a:p>
                      <a:pPr algn="l"/>
                      <a:r>
                        <a:rPr lang="en-US" sz="1400" b="1">
                          <a:effectLst/>
                        </a:rPr>
                        <a:t>Name</a:t>
                      </a:r>
                    </a:p>
                  </a:txBody>
                  <a:tcPr marL="38507" marR="38507" marT="19254" marB="19254" anchor="ctr">
                    <a:lnL>
                      <a:noFill/>
                    </a:lnL>
                    <a:lnR>
                      <a:noFill/>
                    </a:lnR>
                    <a:lnT>
                      <a:noFill/>
                    </a:lnT>
                    <a:lnB w="12700" cap="flat" cmpd="sng" algn="ctr">
                      <a:solidFill>
                        <a:srgbClr val="DBDBDB"/>
                      </a:solidFill>
                      <a:prstDash val="solid"/>
                      <a:round/>
                      <a:headEnd type="none" w="med" len="med"/>
                      <a:tailEnd type="none" w="med" len="med"/>
                    </a:lnB>
                  </a:tcPr>
                </a:tc>
                <a:tc>
                  <a:txBody>
                    <a:bodyPr/>
                    <a:lstStyle/>
                    <a:p>
                      <a:pPr algn="l"/>
                      <a:r>
                        <a:rPr lang="en-US" sz="1400" b="1">
                          <a:effectLst/>
                        </a:rPr>
                        <a:t>Description</a:t>
                      </a:r>
                    </a:p>
                  </a:txBody>
                  <a:tcPr marL="38507" marR="38507" marT="19254" marB="19254" anchor="ctr">
                    <a:lnL>
                      <a:noFill/>
                    </a:lnL>
                    <a:lnR>
                      <a:noFill/>
                    </a:lnR>
                    <a:lnT>
                      <a:noFill/>
                    </a:lnT>
                    <a:lnB w="12700" cap="flat" cmpd="sng" algn="ctr">
                      <a:solidFill>
                        <a:srgbClr val="DBDBDB"/>
                      </a:solidFill>
                      <a:prstDash val="solid"/>
                      <a:round/>
                      <a:headEnd type="none" w="med" len="med"/>
                      <a:tailEnd type="none" w="med" len="med"/>
                    </a:lnB>
                  </a:tcPr>
                </a:tc>
                <a:extLst>
                  <a:ext uri="{0D108BD9-81ED-4DB2-BD59-A6C34878D82A}">
                    <a16:rowId xmlns:a16="http://schemas.microsoft.com/office/drawing/2014/main" val="2958657668"/>
                  </a:ext>
                </a:extLst>
              </a:tr>
              <a:tr h="444792">
                <a:tc>
                  <a:txBody>
                    <a:bodyPr/>
                    <a:lstStyle/>
                    <a:p>
                      <a:pPr algn="l" fontAlgn="t"/>
                      <a:r>
                        <a:rPr lang="en-US" sz="1400" b="1">
                          <a:effectLst/>
                        </a:rPr>
                        <a:t>6</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tc>
                  <a:txBody>
                    <a:bodyPr/>
                    <a:lstStyle/>
                    <a:p>
                      <a:pPr algn="l" fontAlgn="t"/>
                      <a:r>
                        <a:rPr lang="en-US" sz="1400" b="1" dirty="0">
                          <a:solidFill>
                            <a:schemeClr val="bg2">
                              <a:lumMod val="50000"/>
                            </a:schemeClr>
                          </a:solidFill>
                          <a:effectLst/>
                        </a:rPr>
                        <a:t>Task Panel</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tc>
                  <a:txBody>
                    <a:bodyPr/>
                    <a:lstStyle/>
                    <a:p>
                      <a:pPr algn="l" fontAlgn="t"/>
                      <a:r>
                        <a:rPr lang="en-US" sz="1400" b="1">
                          <a:effectLst/>
                        </a:rPr>
                        <a:t>Task-specific information and controls which correspond to the currently-activated tool.</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extLst>
                  <a:ext uri="{0D108BD9-81ED-4DB2-BD59-A6C34878D82A}">
                    <a16:rowId xmlns:a16="http://schemas.microsoft.com/office/drawing/2014/main" val="711462851"/>
                  </a:ext>
                </a:extLst>
              </a:tr>
              <a:tr h="444792">
                <a:tc>
                  <a:txBody>
                    <a:bodyPr/>
                    <a:lstStyle/>
                    <a:p>
                      <a:pPr algn="l" fontAlgn="t"/>
                      <a:r>
                        <a:rPr lang="en-US" sz="1400" b="1">
                          <a:effectLst/>
                        </a:rPr>
                        <a:t>7</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tc>
                  <a:txBody>
                    <a:bodyPr/>
                    <a:lstStyle/>
                    <a:p>
                      <a:pPr algn="l" fontAlgn="t"/>
                      <a:r>
                        <a:rPr lang="en-US" sz="1400" b="1" dirty="0">
                          <a:solidFill>
                            <a:schemeClr val="bg2">
                              <a:lumMod val="50000"/>
                            </a:schemeClr>
                          </a:solidFill>
                          <a:effectLst/>
                        </a:rPr>
                        <a:t>View Control</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tc>
                  <a:txBody>
                    <a:bodyPr/>
                    <a:lstStyle/>
                    <a:p>
                      <a:pPr algn="l" fontAlgn="t"/>
                      <a:r>
                        <a:rPr lang="en-US" sz="1400" b="1" dirty="0">
                          <a:effectLst/>
                        </a:rPr>
                        <a:t>Controls which projection is used to display data and the exact zoom level as a percentage.</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extLst>
                  <a:ext uri="{0D108BD9-81ED-4DB2-BD59-A6C34878D82A}">
                    <a16:rowId xmlns:a16="http://schemas.microsoft.com/office/drawing/2014/main" val="3236016846"/>
                  </a:ext>
                </a:extLst>
              </a:tr>
              <a:tr h="444792">
                <a:tc>
                  <a:txBody>
                    <a:bodyPr/>
                    <a:lstStyle/>
                    <a:p>
                      <a:pPr algn="l" fontAlgn="t"/>
                      <a:r>
                        <a:rPr lang="en-US" sz="1400" b="1">
                          <a:effectLst/>
                        </a:rPr>
                        <a:t>8</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tc>
                  <a:txBody>
                    <a:bodyPr/>
                    <a:lstStyle/>
                    <a:p>
                      <a:pPr algn="l" fontAlgn="t"/>
                      <a:r>
                        <a:rPr lang="en-US" sz="1400" b="1">
                          <a:solidFill>
                            <a:schemeClr val="bg2">
                              <a:lumMod val="50000"/>
                            </a:schemeClr>
                          </a:solidFill>
                          <a:effectLst/>
                        </a:rPr>
                        <a:t>Camera Coordinate</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tc>
                  <a:txBody>
                    <a:bodyPr/>
                    <a:lstStyle/>
                    <a:p>
                      <a:pPr algn="l" fontAlgn="t"/>
                      <a:r>
                        <a:rPr lang="en-US" sz="1400" b="1" dirty="0">
                          <a:effectLst/>
                        </a:rPr>
                        <a:t>An information field which indicates the current globe position of the Globe View camera.</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extLst>
                  <a:ext uri="{0D108BD9-81ED-4DB2-BD59-A6C34878D82A}">
                    <a16:rowId xmlns:a16="http://schemas.microsoft.com/office/drawing/2014/main" val="3221926508"/>
                  </a:ext>
                </a:extLst>
              </a:tr>
              <a:tr h="444792">
                <a:tc>
                  <a:txBody>
                    <a:bodyPr/>
                    <a:lstStyle/>
                    <a:p>
                      <a:pPr algn="l" fontAlgn="t"/>
                      <a:r>
                        <a:rPr lang="en-US" sz="1400" b="1">
                          <a:effectLst/>
                        </a:rPr>
                        <a:t>9</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tc>
                  <a:txBody>
                    <a:bodyPr/>
                    <a:lstStyle/>
                    <a:p>
                      <a:pPr algn="l" fontAlgn="t"/>
                      <a:r>
                        <a:rPr lang="en-US" sz="1400" b="1">
                          <a:solidFill>
                            <a:schemeClr val="bg2">
                              <a:lumMod val="50000"/>
                            </a:schemeClr>
                          </a:solidFill>
                          <a:effectLst/>
                        </a:rPr>
                        <a:t>Mouse Coordinate</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tc>
                  <a:txBody>
                    <a:bodyPr/>
                    <a:lstStyle/>
                    <a:p>
                      <a:pPr algn="l" fontAlgn="t"/>
                      <a:r>
                        <a:rPr lang="en-US" sz="1400" b="1">
                          <a:effectLst/>
                        </a:rPr>
                        <a:t>An information field which indicates the current globe position of the mouse pointer.</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extLst>
                  <a:ext uri="{0D108BD9-81ED-4DB2-BD59-A6C34878D82A}">
                    <a16:rowId xmlns:a16="http://schemas.microsoft.com/office/drawing/2014/main" val="1673344236"/>
                  </a:ext>
                </a:extLst>
              </a:tr>
              <a:tr h="1085942">
                <a:tc>
                  <a:txBody>
                    <a:bodyPr/>
                    <a:lstStyle/>
                    <a:p>
                      <a:pPr algn="l" fontAlgn="t"/>
                      <a:r>
                        <a:rPr lang="en-US" sz="1400" b="1">
                          <a:effectLst/>
                        </a:rPr>
                        <a:t>10</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tc>
                  <a:txBody>
                    <a:bodyPr/>
                    <a:lstStyle/>
                    <a:p>
                      <a:pPr algn="l" fontAlgn="t"/>
                      <a:r>
                        <a:rPr lang="en-US" sz="1400" b="1" dirty="0">
                          <a:solidFill>
                            <a:schemeClr val="bg2">
                              <a:lumMod val="50000"/>
                            </a:schemeClr>
                          </a:solidFill>
                          <a:effectLst/>
                        </a:rPr>
                        <a:t>Clicked Geometry Table</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tc>
                  <a:txBody>
                    <a:bodyPr/>
                    <a:lstStyle/>
                    <a:p>
                      <a:pPr algn="l" fontAlgn="t"/>
                      <a:r>
                        <a:rPr lang="en-US" sz="1400" b="1" dirty="0">
                          <a:effectLst/>
                        </a:rPr>
                        <a:t>Displays a summary of each geometry or feature touched by the last mouse click.</a:t>
                      </a:r>
                    </a:p>
                  </a:txBody>
                  <a:tcPr marL="38507" marR="38507" marT="19254" marB="19254">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extLst>
                  <a:ext uri="{0D108BD9-81ED-4DB2-BD59-A6C34878D82A}">
                    <a16:rowId xmlns:a16="http://schemas.microsoft.com/office/drawing/2014/main" val="531057283"/>
                  </a:ext>
                </a:extLst>
              </a:tr>
            </a:tbl>
          </a:graphicData>
        </a:graphic>
      </p:graphicFrame>
      <p:pic>
        <p:nvPicPr>
          <p:cNvPr id="5" name="Picture 4">
            <a:extLst>
              <a:ext uri="{FF2B5EF4-FFF2-40B4-BE49-F238E27FC236}">
                <a16:creationId xmlns:a16="http://schemas.microsoft.com/office/drawing/2014/main" id="{46E4EEE5-7E83-40AF-8BC9-40A7BCAF94D0}"/>
              </a:ext>
            </a:extLst>
          </p:cNvPr>
          <p:cNvPicPr>
            <a:picLocks noChangeAspect="1"/>
          </p:cNvPicPr>
          <p:nvPr/>
        </p:nvPicPr>
        <p:blipFill>
          <a:blip r:embed="rId4"/>
          <a:stretch>
            <a:fillRect/>
          </a:stretch>
        </p:blipFill>
        <p:spPr>
          <a:xfrm>
            <a:off x="0" y="0"/>
            <a:ext cx="7583288" cy="6858000"/>
          </a:xfrm>
          <a:prstGeom prst="rect">
            <a:avLst/>
          </a:prstGeom>
        </p:spPr>
      </p:pic>
    </p:spTree>
    <p:extLst>
      <p:ext uri="{BB962C8B-B14F-4D97-AF65-F5344CB8AC3E}">
        <p14:creationId xmlns:p14="http://schemas.microsoft.com/office/powerpoint/2010/main" val="4213039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B60270-1649-4308-9690-2B40F2C052DE}"/>
              </a:ext>
            </a:extLst>
          </p:cNvPr>
          <p:cNvSpPr/>
          <p:nvPr/>
        </p:nvSpPr>
        <p:spPr>
          <a:xfrm>
            <a:off x="0" y="-19050"/>
            <a:ext cx="12192000" cy="19431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p>
        </p:txBody>
      </p:sp>
      <p:sp>
        <p:nvSpPr>
          <p:cNvPr id="2" name="Title 1">
            <a:extLst>
              <a:ext uri="{FF2B5EF4-FFF2-40B4-BE49-F238E27FC236}">
                <a16:creationId xmlns:a16="http://schemas.microsoft.com/office/drawing/2014/main" id="{6CFBC138-9E49-4675-9FA2-69A2FB0AF18C}"/>
              </a:ext>
            </a:extLst>
          </p:cNvPr>
          <p:cNvSpPr>
            <a:spLocks noGrp="1"/>
          </p:cNvSpPr>
          <p:nvPr>
            <p:ph type="title"/>
          </p:nvPr>
        </p:nvSpPr>
        <p:spPr/>
        <p:txBody>
          <a:bodyPr/>
          <a:lstStyle/>
          <a:p>
            <a:r>
              <a:rPr lang="en-AU" b="1" dirty="0">
                <a:solidFill>
                  <a:schemeClr val="bg1"/>
                </a:solidFill>
              </a:rPr>
              <a:t>Tutorial Options</a:t>
            </a:r>
            <a:endParaRPr lang="en-US" b="1" dirty="0">
              <a:solidFill>
                <a:schemeClr val="bg1"/>
              </a:solidFill>
            </a:endParaRPr>
          </a:p>
        </p:txBody>
      </p:sp>
      <p:sp>
        <p:nvSpPr>
          <p:cNvPr id="3" name="Content Placeholder 2">
            <a:extLst>
              <a:ext uri="{FF2B5EF4-FFF2-40B4-BE49-F238E27FC236}">
                <a16:creationId xmlns:a16="http://schemas.microsoft.com/office/drawing/2014/main" id="{8DFC0116-0D4E-427E-97D7-D7AE08C1D517}"/>
              </a:ext>
            </a:extLst>
          </p:cNvPr>
          <p:cNvSpPr>
            <a:spLocks noGrp="1"/>
          </p:cNvSpPr>
          <p:nvPr>
            <p:ph idx="1"/>
          </p:nvPr>
        </p:nvSpPr>
        <p:spPr>
          <a:xfrm>
            <a:off x="828675" y="2074863"/>
            <a:ext cx="10515600" cy="4351338"/>
          </a:xfrm>
        </p:spPr>
        <p:txBody>
          <a:bodyPr/>
          <a:lstStyle/>
          <a:p>
            <a:pPr marL="0" indent="0">
              <a:buNone/>
            </a:pPr>
            <a:r>
              <a:rPr lang="en-AU" dirty="0"/>
              <a:t>System </a:t>
            </a:r>
            <a:r>
              <a:rPr lang="en-AU" dirty="0" err="1"/>
              <a:t>Erde</a:t>
            </a:r>
            <a:r>
              <a:rPr lang="en-AU" dirty="0"/>
              <a:t> III, ATK</a:t>
            </a:r>
          </a:p>
          <a:p>
            <a:r>
              <a:rPr lang="en-AU" dirty="0">
                <a:hlinkClick r:id="rId2"/>
              </a:rPr>
              <a:t>https://adamtkocsis.com/se3-gplates/features/</a:t>
            </a:r>
            <a:r>
              <a:rPr lang="en-AU" dirty="0"/>
              <a:t> </a:t>
            </a:r>
          </a:p>
          <a:p>
            <a:endParaRPr lang="en-AU" dirty="0"/>
          </a:p>
          <a:p>
            <a:endParaRPr lang="en-AU" dirty="0"/>
          </a:p>
          <a:p>
            <a:pPr marL="0" indent="0">
              <a:buNone/>
            </a:pPr>
            <a:r>
              <a:rPr lang="en-AU" dirty="0"/>
              <a:t>GPlates</a:t>
            </a:r>
          </a:p>
          <a:p>
            <a:r>
              <a:rPr lang="en-AU" dirty="0">
                <a:hlinkClick r:id="rId3"/>
              </a:rPr>
              <a:t>https://docs.google.com/document/d/1aaEBeI2Ixszj5xMCxFDF4Ucr9RiHCJ3cWZJVvvDEKBA/pub</a:t>
            </a:r>
            <a:r>
              <a:rPr lang="en-AU" dirty="0"/>
              <a:t> </a:t>
            </a:r>
          </a:p>
        </p:txBody>
      </p:sp>
    </p:spTree>
    <p:extLst>
      <p:ext uri="{BB962C8B-B14F-4D97-AF65-F5344CB8AC3E}">
        <p14:creationId xmlns:p14="http://schemas.microsoft.com/office/powerpoint/2010/main" val="20832989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78A0FEB-7DC7-46BA-A483-A52EF120B20C}"/>
              </a:ext>
            </a:extLst>
          </p:cNvPr>
          <p:cNvPicPr>
            <a:picLocks noChangeAspect="1"/>
          </p:cNvPicPr>
          <p:nvPr/>
        </p:nvPicPr>
        <p:blipFill rotWithShape="1">
          <a:blip r:embed="rId2"/>
          <a:srcRect t="13751"/>
          <a:stretch/>
        </p:blipFill>
        <p:spPr>
          <a:xfrm>
            <a:off x="560279" y="2266950"/>
            <a:ext cx="11493957" cy="3729300"/>
          </a:xfrm>
          <a:prstGeom prst="rect">
            <a:avLst/>
          </a:prstGeom>
        </p:spPr>
      </p:pic>
      <p:sp>
        <p:nvSpPr>
          <p:cNvPr id="78" name="Rectangle 77">
            <a:extLst>
              <a:ext uri="{FF2B5EF4-FFF2-40B4-BE49-F238E27FC236}">
                <a16:creationId xmlns:a16="http://schemas.microsoft.com/office/drawing/2014/main" id="{C1F1FC4C-45CE-4E5F-8962-FA1DAB423896}"/>
              </a:ext>
            </a:extLst>
          </p:cNvPr>
          <p:cNvSpPr/>
          <p:nvPr/>
        </p:nvSpPr>
        <p:spPr>
          <a:xfrm>
            <a:off x="0" y="0"/>
            <a:ext cx="12192000" cy="19431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5400" b="1" dirty="0"/>
          </a:p>
        </p:txBody>
      </p:sp>
      <p:sp>
        <p:nvSpPr>
          <p:cNvPr id="18" name="TextBox 17">
            <a:extLst>
              <a:ext uri="{FF2B5EF4-FFF2-40B4-BE49-F238E27FC236}">
                <a16:creationId xmlns:a16="http://schemas.microsoft.com/office/drawing/2014/main" id="{DA141C04-C236-4D02-89E3-BA7949BB2F0F}"/>
              </a:ext>
            </a:extLst>
          </p:cNvPr>
          <p:cNvSpPr txBox="1"/>
          <p:nvPr/>
        </p:nvSpPr>
        <p:spPr>
          <a:xfrm>
            <a:off x="570288" y="558105"/>
            <a:ext cx="11051423" cy="1384995"/>
          </a:xfrm>
          <a:prstGeom prst="rect">
            <a:avLst/>
          </a:prstGeom>
          <a:noFill/>
        </p:spPr>
        <p:txBody>
          <a:bodyPr wrap="none" rtlCol="0">
            <a:spAutoFit/>
          </a:bodyPr>
          <a:lstStyle/>
          <a:p>
            <a:r>
              <a:rPr lang="en-AU" sz="4800" b="1" dirty="0">
                <a:solidFill>
                  <a:schemeClr val="bg1"/>
                </a:solidFill>
              </a:rPr>
              <a:t>Standard Use : Important shortcuts</a:t>
            </a:r>
            <a:endParaRPr lang="en-US" sz="4800" b="1" dirty="0">
              <a:solidFill>
                <a:schemeClr val="bg1"/>
              </a:solidFill>
            </a:endParaRPr>
          </a:p>
          <a:p>
            <a:endParaRPr lang="en-US" sz="3600" dirty="0"/>
          </a:p>
        </p:txBody>
      </p:sp>
    </p:spTree>
    <p:extLst>
      <p:ext uri="{BB962C8B-B14F-4D97-AF65-F5344CB8AC3E}">
        <p14:creationId xmlns:p14="http://schemas.microsoft.com/office/powerpoint/2010/main" val="14713764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5D26E7-B6F9-412C-9B16-0E70E0F6ED63}"/>
              </a:ext>
            </a:extLst>
          </p:cNvPr>
          <p:cNvSpPr/>
          <p:nvPr/>
        </p:nvSpPr>
        <p:spPr>
          <a:xfrm>
            <a:off x="0" y="0"/>
            <a:ext cx="12192000" cy="19431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5400" b="1" dirty="0"/>
          </a:p>
        </p:txBody>
      </p:sp>
      <p:sp>
        <p:nvSpPr>
          <p:cNvPr id="2" name="Title 1">
            <a:extLst>
              <a:ext uri="{FF2B5EF4-FFF2-40B4-BE49-F238E27FC236}">
                <a16:creationId xmlns:a16="http://schemas.microsoft.com/office/drawing/2014/main" id="{DF88AC00-436F-4516-A4D3-FBDD5854CF98}"/>
              </a:ext>
            </a:extLst>
          </p:cNvPr>
          <p:cNvSpPr>
            <a:spLocks noGrp="1"/>
          </p:cNvSpPr>
          <p:nvPr>
            <p:ph type="title"/>
          </p:nvPr>
        </p:nvSpPr>
        <p:spPr>
          <a:xfrm>
            <a:off x="1028700" y="379638"/>
            <a:ext cx="10515600" cy="1325563"/>
          </a:xfrm>
        </p:spPr>
        <p:txBody>
          <a:bodyPr>
            <a:normAutofit/>
          </a:bodyPr>
          <a:lstStyle/>
          <a:p>
            <a:r>
              <a:rPr lang="en-AU" b="1" dirty="0">
                <a:solidFill>
                  <a:schemeClr val="bg1"/>
                </a:solidFill>
              </a:rPr>
              <a:t>Practical Guide to Picking a Model</a:t>
            </a:r>
            <a:endParaRPr lang="en-US" b="1" dirty="0">
              <a:solidFill>
                <a:schemeClr val="bg1"/>
              </a:solidFill>
            </a:endParaRPr>
          </a:p>
        </p:txBody>
      </p:sp>
      <p:pic>
        <p:nvPicPr>
          <p:cNvPr id="5" name="Content Placeholder 4">
            <a:extLst>
              <a:ext uri="{FF2B5EF4-FFF2-40B4-BE49-F238E27FC236}">
                <a16:creationId xmlns:a16="http://schemas.microsoft.com/office/drawing/2014/main" id="{02A3577B-1643-4F54-B2EB-E885C66FCB7B}"/>
              </a:ext>
            </a:extLst>
          </p:cNvPr>
          <p:cNvPicPr>
            <a:picLocks noGrp="1" noChangeAspect="1"/>
          </p:cNvPicPr>
          <p:nvPr>
            <p:ph idx="1"/>
          </p:nvPr>
        </p:nvPicPr>
        <p:blipFill rotWithShape="1">
          <a:blip r:embed="rId3"/>
          <a:srcRect l="3640" t="3756" r="12015"/>
          <a:stretch/>
        </p:blipFill>
        <p:spPr>
          <a:xfrm>
            <a:off x="0" y="2055812"/>
            <a:ext cx="6797615" cy="2888081"/>
          </a:xfrm>
        </p:spPr>
      </p:pic>
      <p:pic>
        <p:nvPicPr>
          <p:cNvPr id="7" name="Picture 6">
            <a:extLst>
              <a:ext uri="{FF2B5EF4-FFF2-40B4-BE49-F238E27FC236}">
                <a16:creationId xmlns:a16="http://schemas.microsoft.com/office/drawing/2014/main" id="{1E9183B8-ED1D-4C52-B8BD-59C948F9FBEC}"/>
              </a:ext>
            </a:extLst>
          </p:cNvPr>
          <p:cNvPicPr>
            <a:picLocks noChangeAspect="1"/>
          </p:cNvPicPr>
          <p:nvPr/>
        </p:nvPicPr>
        <p:blipFill>
          <a:blip r:embed="rId4"/>
          <a:stretch>
            <a:fillRect/>
          </a:stretch>
        </p:blipFill>
        <p:spPr>
          <a:xfrm>
            <a:off x="5247306" y="3969886"/>
            <a:ext cx="6944694" cy="2810267"/>
          </a:xfrm>
          <a:prstGeom prst="rect">
            <a:avLst/>
          </a:prstGeom>
        </p:spPr>
      </p:pic>
    </p:spTree>
    <p:extLst>
      <p:ext uri="{BB962C8B-B14F-4D97-AF65-F5344CB8AC3E}">
        <p14:creationId xmlns:p14="http://schemas.microsoft.com/office/powerpoint/2010/main" val="23439600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Evolution of mantle structure in response to supercontinent aggregation and dispersal">
            <a:hlinkClick r:id="" action="ppaction://media"/>
            <a:extLst>
              <a:ext uri="{FF2B5EF4-FFF2-40B4-BE49-F238E27FC236}">
                <a16:creationId xmlns:a16="http://schemas.microsoft.com/office/drawing/2014/main" id="{7853F136-E58B-4DC8-96BF-8B39144C896B}"/>
              </a:ext>
            </a:extLst>
          </p:cNvPr>
          <p:cNvPicPr>
            <a:picLocks noGrp="1" noRot="1" noChangeAspect="1"/>
          </p:cNvPicPr>
          <p:nvPr>
            <p:ph idx="1"/>
            <a:videoFile r:link="rId1"/>
          </p:nvPr>
        </p:nvPicPr>
        <p:blipFill>
          <a:blip r:embed="rId4"/>
          <a:stretch>
            <a:fillRect/>
          </a:stretch>
        </p:blipFill>
        <p:spPr>
          <a:xfrm>
            <a:off x="1000891" y="550068"/>
            <a:ext cx="10190218" cy="5757863"/>
          </a:xfrm>
          <a:prstGeom prst="rect">
            <a:avLst/>
          </a:prstGeom>
        </p:spPr>
      </p:pic>
      <p:sp>
        <p:nvSpPr>
          <p:cNvPr id="5" name="TextBox 4">
            <a:extLst>
              <a:ext uri="{FF2B5EF4-FFF2-40B4-BE49-F238E27FC236}">
                <a16:creationId xmlns:a16="http://schemas.microsoft.com/office/drawing/2014/main" id="{BA9433CE-8001-4F3C-808C-55EB3D451899}"/>
              </a:ext>
            </a:extLst>
          </p:cNvPr>
          <p:cNvSpPr txBox="1"/>
          <p:nvPr/>
        </p:nvSpPr>
        <p:spPr>
          <a:xfrm>
            <a:off x="0" y="6488668"/>
            <a:ext cx="6096000" cy="369332"/>
          </a:xfrm>
          <a:prstGeom prst="rect">
            <a:avLst/>
          </a:prstGeom>
          <a:noFill/>
        </p:spPr>
        <p:txBody>
          <a:bodyPr wrap="square">
            <a:spAutoFit/>
          </a:bodyPr>
          <a:lstStyle/>
          <a:p>
            <a:r>
              <a:rPr lang="en-US" dirty="0"/>
              <a:t>https://youtu.be/swGDLBOCqBg</a:t>
            </a:r>
          </a:p>
        </p:txBody>
      </p:sp>
    </p:spTree>
    <p:extLst>
      <p:ext uri="{BB962C8B-B14F-4D97-AF65-F5344CB8AC3E}">
        <p14:creationId xmlns:p14="http://schemas.microsoft.com/office/powerpoint/2010/main" val="189262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Whole Foods Selling Pre-Peeled Oranges">
            <a:extLst>
              <a:ext uri="{FF2B5EF4-FFF2-40B4-BE49-F238E27FC236}">
                <a16:creationId xmlns:a16="http://schemas.microsoft.com/office/drawing/2014/main" id="{822FDA3D-B8C9-482E-A019-8A5BEEDF75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0965" y="1422954"/>
            <a:ext cx="580178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9859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Whole Foods Selling Pre-Peeled Oranges">
            <a:extLst>
              <a:ext uri="{FF2B5EF4-FFF2-40B4-BE49-F238E27FC236}">
                <a16:creationId xmlns:a16="http://schemas.microsoft.com/office/drawing/2014/main" id="{822FDA3D-B8C9-482E-A019-8A5BEEDF75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0965" y="1422954"/>
            <a:ext cx="5801784" cy="43513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ock Wall">
            <a:extLst>
              <a:ext uri="{FF2B5EF4-FFF2-40B4-BE49-F238E27FC236}">
                <a16:creationId xmlns:a16="http://schemas.microsoft.com/office/drawing/2014/main" id="{98A308C7-669F-4E9D-B5A0-FD0A6B2CD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3534" y="1422954"/>
            <a:ext cx="4647501" cy="5126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1585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he Truth About Whole Foods' $6 Pre-Peeled Orange">
            <a:extLst>
              <a:ext uri="{FF2B5EF4-FFF2-40B4-BE49-F238E27FC236}">
                <a16:creationId xmlns:a16="http://schemas.microsoft.com/office/drawing/2014/main" id="{A3F6A07C-E9A9-43C4-B16C-93CEF5D291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8774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EB0794-44D4-493B-93A9-C77FBB76B731}"/>
              </a:ext>
            </a:extLst>
          </p:cNvPr>
          <p:cNvSpPr/>
          <p:nvPr/>
        </p:nvSpPr>
        <p:spPr>
          <a:xfrm>
            <a:off x="0" y="0"/>
            <a:ext cx="12192000" cy="19431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5400" b="1" dirty="0"/>
          </a:p>
        </p:txBody>
      </p:sp>
      <p:sp>
        <p:nvSpPr>
          <p:cNvPr id="4" name="Title 1">
            <a:extLst>
              <a:ext uri="{FF2B5EF4-FFF2-40B4-BE49-F238E27FC236}">
                <a16:creationId xmlns:a16="http://schemas.microsoft.com/office/drawing/2014/main" id="{8897833E-E16E-456D-B6AE-07CCF41CB360}"/>
              </a:ext>
            </a:extLst>
          </p:cNvPr>
          <p:cNvSpPr txBox="1">
            <a:spLocks/>
          </p:cNvSpPr>
          <p:nvPr/>
        </p:nvSpPr>
        <p:spPr>
          <a:xfrm>
            <a:off x="466725" y="314325"/>
            <a:ext cx="11039475" cy="15287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Mantle RF and </a:t>
            </a:r>
            <a:r>
              <a:rPr lang="en-US"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Palaeomag</a:t>
            </a: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 RF</a:t>
            </a:r>
          </a:p>
        </p:txBody>
      </p:sp>
      <p:pic>
        <p:nvPicPr>
          <p:cNvPr id="5" name="Picture 2" descr="Whole Foods Selling Pre-Peeled Oranges">
            <a:extLst>
              <a:ext uri="{FF2B5EF4-FFF2-40B4-BE49-F238E27FC236}">
                <a16:creationId xmlns:a16="http://schemas.microsoft.com/office/drawing/2014/main" id="{A7F46A4B-28FF-4B4C-86F4-F51A6310C8F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1487"/>
          <a:stretch/>
        </p:blipFill>
        <p:spPr bwMode="auto">
          <a:xfrm>
            <a:off x="134459" y="2183730"/>
            <a:ext cx="5961541" cy="3510420"/>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Using orange peel to deter pests for good | Homes &amp; Gardens">
            <a:extLst>
              <a:ext uri="{FF2B5EF4-FFF2-40B4-BE49-F238E27FC236}">
                <a16:creationId xmlns:a16="http://schemas.microsoft.com/office/drawing/2014/main" id="{7618B547-8229-4534-AB10-174FC8C21C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64" r="3027"/>
          <a:stretch/>
        </p:blipFill>
        <p:spPr bwMode="auto">
          <a:xfrm>
            <a:off x="6356059" y="2183730"/>
            <a:ext cx="5623420" cy="3510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591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4F424-42C9-4E8C-9C95-027AF4F1CF02}"/>
              </a:ext>
            </a:extLst>
          </p:cNvPr>
          <p:cNvSpPr>
            <a:spLocks noGrp="1"/>
          </p:cNvSpPr>
          <p:nvPr>
            <p:ph type="title"/>
          </p:nvPr>
        </p:nvSpPr>
        <p:spPr/>
        <p:txBody>
          <a:bodyPr/>
          <a:lstStyle/>
          <a:p>
            <a:r>
              <a:rPr lang="en-US" b="1" i="0" dirty="0">
                <a:solidFill>
                  <a:schemeClr val="tx2">
                    <a:lumMod val="75000"/>
                  </a:schemeClr>
                </a:solidFill>
                <a:effectLst/>
                <a:latin typeface="Open Sans" panose="020B0606030504020204" pitchFamily="34" charset="0"/>
              </a:rPr>
              <a:t>Ocean-plate age</a:t>
            </a:r>
            <a:br>
              <a:rPr lang="en-US" b="1" i="0" dirty="0">
                <a:solidFill>
                  <a:schemeClr val="tx2">
                    <a:lumMod val="75000"/>
                  </a:schemeClr>
                </a:solidFill>
                <a:effectLst/>
                <a:latin typeface="Open Sans" panose="020B0606030504020204" pitchFamily="34" charset="0"/>
              </a:rPr>
            </a:br>
            <a:endParaRPr lang="en-US" dirty="0">
              <a:solidFill>
                <a:schemeClr val="tx2">
                  <a:lumMod val="75000"/>
                </a:schemeClr>
              </a:solidFill>
            </a:endParaRPr>
          </a:p>
        </p:txBody>
      </p:sp>
      <p:pic>
        <p:nvPicPr>
          <p:cNvPr id="22530" name="Picture 2" descr="Oceanic plate age shown on a custom Interrupted Mollweide projection from Crameri et al. (2020).">
            <a:extLst>
              <a:ext uri="{FF2B5EF4-FFF2-40B4-BE49-F238E27FC236}">
                <a16:creationId xmlns:a16="http://schemas.microsoft.com/office/drawing/2014/main" id="{074918F8-F823-4A4E-A5F4-85AFE3E86F3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38200" y="1849977"/>
            <a:ext cx="10515600" cy="4302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3376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58B6DA-E5D3-4160-8A0E-021BC750CA17}"/>
              </a:ext>
            </a:extLst>
          </p:cNvPr>
          <p:cNvSpPr>
            <a:spLocks noGrp="1"/>
          </p:cNvSpPr>
          <p:nvPr>
            <p:ph idx="1"/>
          </p:nvPr>
        </p:nvSpPr>
        <p:spPr>
          <a:xfrm>
            <a:off x="838200" y="890587"/>
            <a:ext cx="10515600" cy="5076825"/>
          </a:xfrm>
        </p:spPr>
        <p:txBody>
          <a:bodyPr>
            <a:normAutofit/>
          </a:bodyPr>
          <a:lstStyle/>
          <a:p>
            <a:pPr marL="0" indent="0">
              <a:buNone/>
            </a:pPr>
            <a:r>
              <a:rPr lang="en-AU" sz="8800" b="1" dirty="0">
                <a:solidFill>
                  <a:schemeClr val="bg1"/>
                </a:solidFill>
              </a:rPr>
              <a:t>ALWAYS </a:t>
            </a:r>
          </a:p>
          <a:p>
            <a:pPr marL="0" indent="0">
              <a:buNone/>
            </a:pPr>
            <a:r>
              <a:rPr lang="en-AU" sz="8800" b="1" dirty="0">
                <a:solidFill>
                  <a:schemeClr val="bg1"/>
                </a:solidFill>
              </a:rPr>
              <a:t>use the PMRF for </a:t>
            </a:r>
            <a:r>
              <a:rPr lang="en-AU" sz="8800" b="1" dirty="0" err="1">
                <a:solidFill>
                  <a:schemeClr val="bg1"/>
                </a:solidFill>
              </a:rPr>
              <a:t>Palaeontolgocial</a:t>
            </a:r>
            <a:r>
              <a:rPr lang="en-AU" sz="8800" b="1" dirty="0">
                <a:solidFill>
                  <a:schemeClr val="bg1"/>
                </a:solidFill>
              </a:rPr>
              <a:t> Data</a:t>
            </a:r>
            <a:endParaRPr lang="en-US" sz="8800" b="1" dirty="0">
              <a:solidFill>
                <a:schemeClr val="bg1"/>
              </a:solidFill>
            </a:endParaRPr>
          </a:p>
        </p:txBody>
      </p:sp>
    </p:spTree>
    <p:extLst>
      <p:ext uri="{BB962C8B-B14F-4D97-AF65-F5344CB8AC3E}">
        <p14:creationId xmlns:p14="http://schemas.microsoft.com/office/powerpoint/2010/main" val="20256874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1266" name="Picture 2" descr="Details are in the caption following the image">
            <a:extLst>
              <a:ext uri="{FF2B5EF4-FFF2-40B4-BE49-F238E27FC236}">
                <a16:creationId xmlns:a16="http://schemas.microsoft.com/office/drawing/2014/main" id="{3B6AC9C4-98F2-46CC-95A3-9A74F778D1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1488" y="0"/>
            <a:ext cx="61674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BCC763D-65B4-4E22-84B9-76F4F9DFE632}"/>
              </a:ext>
            </a:extLst>
          </p:cNvPr>
          <p:cNvSpPr txBox="1"/>
          <p:nvPr/>
        </p:nvSpPr>
        <p:spPr>
          <a:xfrm>
            <a:off x="0" y="6311900"/>
            <a:ext cx="2002471" cy="646331"/>
          </a:xfrm>
          <a:prstGeom prst="rect">
            <a:avLst/>
          </a:prstGeom>
          <a:noFill/>
        </p:spPr>
        <p:txBody>
          <a:bodyPr wrap="none" rtlCol="0">
            <a:spAutoFit/>
          </a:bodyPr>
          <a:lstStyle/>
          <a:p>
            <a:r>
              <a:rPr lang="en-US" dirty="0" err="1">
                <a:solidFill>
                  <a:schemeClr val="bg1"/>
                </a:solidFill>
              </a:rPr>
              <a:t>Buffan</a:t>
            </a:r>
            <a:r>
              <a:rPr lang="en-US" dirty="0">
                <a:solidFill>
                  <a:schemeClr val="bg1"/>
                </a:solidFill>
              </a:rPr>
              <a:t> et al 2023</a:t>
            </a:r>
          </a:p>
          <a:p>
            <a:endParaRPr lang="en-US" dirty="0"/>
          </a:p>
        </p:txBody>
      </p:sp>
      <p:sp>
        <p:nvSpPr>
          <p:cNvPr id="5" name="TextBox 4">
            <a:extLst>
              <a:ext uri="{FF2B5EF4-FFF2-40B4-BE49-F238E27FC236}">
                <a16:creationId xmlns:a16="http://schemas.microsoft.com/office/drawing/2014/main" id="{A8DA294F-890C-4DD9-B52A-626C82398DCE}"/>
              </a:ext>
            </a:extLst>
          </p:cNvPr>
          <p:cNvSpPr txBox="1"/>
          <p:nvPr/>
        </p:nvSpPr>
        <p:spPr>
          <a:xfrm>
            <a:off x="192404" y="2876550"/>
            <a:ext cx="2646046" cy="1938992"/>
          </a:xfrm>
          <a:prstGeom prst="rect">
            <a:avLst/>
          </a:prstGeom>
          <a:noFill/>
        </p:spPr>
        <p:txBody>
          <a:bodyPr wrap="square" rtlCol="0">
            <a:spAutoFit/>
          </a:bodyPr>
          <a:lstStyle/>
          <a:p>
            <a:r>
              <a:rPr lang="en-AU" sz="2400" b="1" dirty="0">
                <a:solidFill>
                  <a:schemeClr val="bg1"/>
                </a:solidFill>
              </a:rPr>
              <a:t>Variation within the palaeomagnetic reference frame</a:t>
            </a:r>
            <a:endParaRPr lang="en-US" sz="2400" b="1" dirty="0">
              <a:solidFill>
                <a:schemeClr val="bg1"/>
              </a:solidFill>
            </a:endParaRPr>
          </a:p>
        </p:txBody>
      </p:sp>
    </p:spTree>
    <p:extLst>
      <p:ext uri="{BB962C8B-B14F-4D97-AF65-F5344CB8AC3E}">
        <p14:creationId xmlns:p14="http://schemas.microsoft.com/office/powerpoint/2010/main" val="32432812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72F74-2CAD-4E81-AA58-5F6AEEFE3272}"/>
              </a:ext>
            </a:extLst>
          </p:cNvPr>
          <p:cNvSpPr>
            <a:spLocks noGrp="1"/>
          </p:cNvSpPr>
          <p:nvPr>
            <p:ph type="title"/>
          </p:nvPr>
        </p:nvSpPr>
        <p:spPr>
          <a:xfrm>
            <a:off x="185737" y="317500"/>
            <a:ext cx="11820525" cy="1325563"/>
          </a:xfrm>
        </p:spPr>
        <p:txBody>
          <a:bodyPr/>
          <a:lstStyle/>
          <a:p>
            <a:r>
              <a:rPr lang="en-AU" b="1" dirty="0">
                <a:solidFill>
                  <a:schemeClr val="bg1"/>
                </a:solidFill>
              </a:rPr>
              <a:t>Not all Plate Models are equal in all areas</a:t>
            </a:r>
            <a:endParaRPr lang="en-US" b="1" dirty="0">
              <a:solidFill>
                <a:schemeClr val="bg1"/>
              </a:solidFill>
            </a:endParaRPr>
          </a:p>
        </p:txBody>
      </p:sp>
      <p:sp>
        <p:nvSpPr>
          <p:cNvPr id="3" name="Content Placeholder 2">
            <a:extLst>
              <a:ext uri="{FF2B5EF4-FFF2-40B4-BE49-F238E27FC236}">
                <a16:creationId xmlns:a16="http://schemas.microsoft.com/office/drawing/2014/main" id="{DC362A99-5A27-4743-AC8E-B8992146EF9F}"/>
              </a:ext>
            </a:extLst>
          </p:cNvPr>
          <p:cNvSpPr>
            <a:spLocks noGrp="1"/>
          </p:cNvSpPr>
          <p:nvPr>
            <p:ph idx="1"/>
          </p:nvPr>
        </p:nvSpPr>
        <p:spPr/>
        <p:txBody>
          <a:bodyPr/>
          <a:lstStyle/>
          <a:p>
            <a:r>
              <a:rPr lang="en-AU" dirty="0">
                <a:solidFill>
                  <a:schemeClr val="bg1"/>
                </a:solidFill>
              </a:rPr>
              <a:t>test against various models.</a:t>
            </a:r>
          </a:p>
          <a:p>
            <a:endParaRPr lang="en-AU" dirty="0">
              <a:solidFill>
                <a:schemeClr val="bg1"/>
              </a:solidFill>
            </a:endParaRPr>
          </a:p>
          <a:p>
            <a:endParaRPr lang="en-AU" dirty="0">
              <a:solidFill>
                <a:schemeClr val="bg1"/>
              </a:solidFill>
            </a:endParaRPr>
          </a:p>
          <a:p>
            <a:endParaRPr lang="en-AU" dirty="0">
              <a:solidFill>
                <a:schemeClr val="bg1"/>
              </a:solidFill>
            </a:endParaRPr>
          </a:p>
          <a:p>
            <a:pPr marL="0" indent="0">
              <a:buNone/>
            </a:pPr>
            <a:r>
              <a:rPr lang="en-AU" dirty="0">
                <a:solidFill>
                  <a:schemeClr val="bg1"/>
                </a:solidFill>
              </a:rPr>
              <a:t>Tomorrow why must we use the PMRF?</a:t>
            </a:r>
          </a:p>
          <a:p>
            <a:r>
              <a:rPr lang="en-AU" dirty="0" err="1">
                <a:solidFill>
                  <a:schemeClr val="bg1"/>
                </a:solidFill>
              </a:rPr>
              <a:t>Gplates</a:t>
            </a:r>
            <a:r>
              <a:rPr lang="en-AU" dirty="0">
                <a:solidFill>
                  <a:schemeClr val="bg1"/>
                </a:solidFill>
              </a:rPr>
              <a:t> Tutorial 2: </a:t>
            </a:r>
            <a:r>
              <a:rPr lang="en-AU" dirty="0" err="1">
                <a:solidFill>
                  <a:schemeClr val="bg1"/>
                </a:solidFill>
              </a:rPr>
              <a:t>palaeocoordinates</a:t>
            </a:r>
            <a:r>
              <a:rPr lang="en-AU" dirty="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2756575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59AF8-73AC-414C-A1F2-984B5171EE3B}"/>
              </a:ext>
            </a:extLst>
          </p:cNvPr>
          <p:cNvSpPr>
            <a:spLocks noGrp="1"/>
          </p:cNvSpPr>
          <p:nvPr>
            <p:ph type="ctrTitle"/>
          </p:nvPr>
        </p:nvSpPr>
        <p:spPr/>
        <p:txBody>
          <a:bodyPr/>
          <a:lstStyle/>
          <a:p>
            <a:r>
              <a:rPr lang="en-US"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The Wilson Cycle</a:t>
            </a:r>
          </a:p>
        </p:txBody>
      </p:sp>
      <p:sp>
        <p:nvSpPr>
          <p:cNvPr id="3" name="Subtitle 2">
            <a:extLst>
              <a:ext uri="{FF2B5EF4-FFF2-40B4-BE49-F238E27FC236}">
                <a16:creationId xmlns:a16="http://schemas.microsoft.com/office/drawing/2014/main" id="{344031C0-F7EE-4ECE-B338-B58A526976C2}"/>
              </a:ext>
            </a:extLst>
          </p:cNvPr>
          <p:cNvSpPr>
            <a:spLocks noGrp="1"/>
          </p:cNvSpPr>
          <p:nvPr>
            <p:ph type="subTitle" idx="1"/>
          </p:nvPr>
        </p:nvSpPr>
        <p:spPr/>
        <p:txBody>
          <a:bodyPr/>
          <a:lstStyle/>
          <a:p>
            <a:r>
              <a:rPr lang="en-US"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How to make and unmake Pangea </a:t>
            </a:r>
          </a:p>
        </p:txBody>
      </p:sp>
      <p:pic>
        <p:nvPicPr>
          <p:cNvPr id="4" name="Picture 2" descr="Page 29 | Macro orange Vectors &amp; Illustrations for Free Download | Freepik">
            <a:extLst>
              <a:ext uri="{FF2B5EF4-FFF2-40B4-BE49-F238E27FC236}">
                <a16:creationId xmlns:a16="http://schemas.microsoft.com/office/drawing/2014/main" id="{74A6C61F-108F-4CF4-9BB4-E43A85CCB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49300" y="2157368"/>
            <a:ext cx="2009163" cy="20091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age 29 | Macro orange Vectors &amp; Illustrations for Free Download | Freepik">
            <a:extLst>
              <a:ext uri="{FF2B5EF4-FFF2-40B4-BE49-F238E27FC236}">
                <a16:creationId xmlns:a16="http://schemas.microsoft.com/office/drawing/2014/main" id="{CEA383EF-1D43-4666-9579-3D30FB7BB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3154" y="2157367"/>
            <a:ext cx="2009163" cy="2009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8156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ilson cycle - Polarpedia">
            <a:extLst>
              <a:ext uri="{FF2B5EF4-FFF2-40B4-BE49-F238E27FC236}">
                <a16:creationId xmlns:a16="http://schemas.microsoft.com/office/drawing/2014/main" id="{3A4A5736-F69C-40A4-8D38-A050EA58A90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0169" y="50563"/>
            <a:ext cx="8791661" cy="6756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6033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pen Sans">
      <a:majorFont>
        <a:latin typeface="Open Sans"/>
        <a:ea typeface="Open Sans"/>
        <a:cs typeface=""/>
      </a:majorFont>
      <a:minorFont>
        <a:latin typeface="Open Sans"/>
        <a:ea typeface="Open San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3986</Words>
  <Application>Microsoft Office PowerPoint</Application>
  <PresentationFormat>Widescreen</PresentationFormat>
  <Paragraphs>319</Paragraphs>
  <Slides>72</Slides>
  <Notes>35</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72</vt:i4>
      </vt:variant>
    </vt:vector>
  </HeadingPairs>
  <TitlesOfParts>
    <vt:vector size="83" baseType="lpstr">
      <vt:lpstr>Abadi</vt:lpstr>
      <vt:lpstr>Arial</vt:lpstr>
      <vt:lpstr>Arial</vt:lpstr>
      <vt:lpstr>Calibri</vt:lpstr>
      <vt:lpstr>ElsevierGulliver</vt:lpstr>
      <vt:lpstr>Harding</vt:lpstr>
      <vt:lpstr>inherit</vt:lpstr>
      <vt:lpstr>NexusSans</vt:lpstr>
      <vt:lpstr>Open Sans</vt:lpstr>
      <vt:lpstr>Times New Roman</vt:lpstr>
      <vt:lpstr>Office Theme</vt:lpstr>
      <vt:lpstr>GPlates</vt:lpstr>
      <vt:lpstr>Introduction to learning outcomes</vt:lpstr>
      <vt:lpstr>Assignment</vt:lpstr>
      <vt:lpstr>Downloading GPlates</vt:lpstr>
      <vt:lpstr>PowerPoint Presentation</vt:lpstr>
      <vt:lpstr>Revision</vt:lpstr>
      <vt:lpstr>Ocean-plate age </vt:lpstr>
      <vt:lpstr>The Wilson Cycle</vt:lpstr>
      <vt:lpstr>PowerPoint Presentation</vt:lpstr>
      <vt:lpstr>Session 2: Reference Frames</vt:lpstr>
      <vt:lpstr>Session 2: Reference Frames</vt:lpstr>
      <vt:lpstr>Plates move above a hotspot</vt:lpstr>
      <vt:lpstr>But how does this all happen?</vt:lpstr>
      <vt:lpstr>Mantle convection (mobile-lid) </vt:lpstr>
      <vt:lpstr>Earth’s mantle  heterogeneity theories </vt:lpstr>
      <vt:lpstr>Large Low-Shear-Velocity Province</vt:lpstr>
      <vt:lpstr>Seismic mantle tomography maps </vt:lpstr>
      <vt:lpstr>Seismic mantle tomography maps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Earth’s mantle heterogeneity theories </vt:lpstr>
      <vt:lpstr>PowerPoint Presentation</vt:lpstr>
      <vt:lpstr>Are they LLSVPs stable?  Why does it matter?</vt:lpstr>
      <vt:lpstr>PowerPoint Presentation</vt:lpstr>
      <vt:lpstr>Session 2: Reference Frames</vt:lpstr>
      <vt:lpstr>PowerPoint Presentation</vt:lpstr>
      <vt:lpstr>PowerPoint Presentation</vt:lpstr>
      <vt:lpstr>PowerPoint Presentation</vt:lpstr>
      <vt:lpstr>The Geodynamo hypothesis</vt:lpstr>
      <vt:lpstr>PowerPoint Presentation</vt:lpstr>
      <vt:lpstr>PowerPoint Presentation</vt:lpstr>
      <vt:lpstr>The 2013 Solar Storm </vt:lpstr>
      <vt:lpstr>The 2013 Solar Storm </vt:lpstr>
      <vt:lpstr>And for Plate Tectonics?</vt:lpstr>
      <vt:lpstr>PowerPoint Presentation</vt:lpstr>
      <vt:lpstr>Palaeomagnetic stripes</vt:lpstr>
      <vt:lpstr>Apparent Polar Wander </vt:lpstr>
      <vt:lpstr>PowerPoint Presentation</vt:lpstr>
      <vt:lpstr>Apparent Polar Wander</vt:lpstr>
      <vt:lpstr>More than lines: results in rock</vt:lpstr>
      <vt:lpstr>True Polar Wander</vt:lpstr>
      <vt:lpstr>True Polar Wander</vt:lpstr>
      <vt:lpstr>True Polar Wander</vt:lpstr>
      <vt:lpstr>PowerPoint Presentation</vt:lpstr>
      <vt:lpstr>PowerPoint Presentation</vt:lpstr>
      <vt:lpstr>True Polar Wander: observable events</vt:lpstr>
      <vt:lpstr>In GAD we trust </vt:lpstr>
      <vt:lpstr> Which do you pick?</vt:lpstr>
      <vt:lpstr>The way you think about a problem will ALWAYS impact the product.</vt:lpstr>
      <vt:lpstr>True Polar Wander: a reminder</vt:lpstr>
      <vt:lpstr>PowerPoint Presentation</vt:lpstr>
      <vt:lpstr>PowerPoint Presentation</vt:lpstr>
      <vt:lpstr>PowerPoint Presentation</vt:lpstr>
      <vt:lpstr>PowerPoint Presentation</vt:lpstr>
      <vt:lpstr>GPlates</vt:lpstr>
      <vt:lpstr>GPlates</vt:lpstr>
      <vt:lpstr>Tutorial Options</vt:lpstr>
      <vt:lpstr>PowerPoint Presentation</vt:lpstr>
      <vt:lpstr>Practical Guide to Picking a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 all Plate Models are equal in all areas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GPlates</dc:title>
  <dc:creator>Dowding, Elizabeth</dc:creator>
  <cp:lastModifiedBy>Elizabeth Dowding</cp:lastModifiedBy>
  <cp:revision>23</cp:revision>
  <dcterms:created xsi:type="dcterms:W3CDTF">2024-05-14T10:20:21Z</dcterms:created>
  <dcterms:modified xsi:type="dcterms:W3CDTF">2025-05-08T10:27:53Z</dcterms:modified>
</cp:coreProperties>
</file>